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14"/>
  </p:notesMasterIdLst>
  <p:sldIdLst>
    <p:sldId id="256" r:id="rId2"/>
    <p:sldId id="257" r:id="rId3"/>
    <p:sldId id="258" r:id="rId4"/>
    <p:sldId id="264" r:id="rId5"/>
    <p:sldId id="265" r:id="rId6"/>
    <p:sldId id="266" r:id="rId7"/>
    <p:sldId id="267" r:id="rId8"/>
    <p:sldId id="268" r:id="rId9"/>
    <p:sldId id="259" r:id="rId10"/>
    <p:sldId id="260" r:id="rId11"/>
    <p:sldId id="261"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78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54" d="100"/>
          <a:sy n="154" d="100"/>
        </p:scale>
        <p:origin x="-366" y="-28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2A755B-B35F-4B02-A9CB-62329F960234}" type="datetimeFigureOut">
              <a:rPr lang="en-GB" smtClean="0"/>
              <a:t>12/11/2018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B97AA9-160A-4BD3-A7C5-6E5A14435D0F}" type="slidenum">
              <a:rPr lang="en-GB" smtClean="0"/>
              <a:t>‹#›</a:t>
            </a:fld>
            <a:endParaRPr lang="en-GB" dirty="0"/>
          </a:p>
        </p:txBody>
      </p:sp>
    </p:spTree>
    <p:extLst>
      <p:ext uri="{BB962C8B-B14F-4D97-AF65-F5344CB8AC3E}">
        <p14:creationId xmlns:p14="http://schemas.microsoft.com/office/powerpoint/2010/main" val="87297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62050"/>
            <a:ext cx="5486400" cy="3086100"/>
          </a:xfrm>
        </p:spPr>
      </p:sp>
      <p:sp>
        <p:nvSpPr>
          <p:cNvPr id="3" name="Notes Placeholder 2"/>
          <p:cNvSpPr>
            <a:spLocks noGrp="1"/>
          </p:cNvSpPr>
          <p:nvPr>
            <p:ph type="body" idx="1"/>
          </p:nvPr>
        </p:nvSpPr>
        <p:spPr/>
        <p:txBody>
          <a:bodyPr/>
          <a:lstStyle/>
          <a:p>
            <a:r>
              <a:rPr lang="en-US" dirty="0" smtClean="0"/>
              <a:t>The presentation will intensively cover</a:t>
            </a:r>
            <a:r>
              <a:rPr lang="en-US" baseline="0" dirty="0" smtClean="0"/>
              <a:t> the healthcare systems of UK, Germany and Saudi</a:t>
            </a:r>
            <a:endParaRPr lang="en-US" dirty="0"/>
          </a:p>
        </p:txBody>
      </p:sp>
      <p:sp>
        <p:nvSpPr>
          <p:cNvPr id="4" name="Slide Number Placeholder 3"/>
          <p:cNvSpPr>
            <a:spLocks noGrp="1"/>
          </p:cNvSpPr>
          <p:nvPr>
            <p:ph type="sldNum" sz="quarter" idx="10"/>
          </p:nvPr>
        </p:nvSpPr>
        <p:spPr/>
        <p:txBody>
          <a:bodyPr/>
          <a:lstStyle/>
          <a:p>
            <a:fld id="{54B97AA9-160A-4BD3-A7C5-6E5A14435D0F}" type="slidenum">
              <a:rPr lang="en-GB" smtClean="0"/>
              <a:t>1</a:t>
            </a:fld>
            <a:endParaRPr lang="en-GB" dirty="0"/>
          </a:p>
        </p:txBody>
      </p:sp>
    </p:spTree>
    <p:extLst>
      <p:ext uri="{BB962C8B-B14F-4D97-AF65-F5344CB8AC3E}">
        <p14:creationId xmlns:p14="http://schemas.microsoft.com/office/powerpoint/2010/main" val="2356363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0400" y="1136650"/>
            <a:ext cx="5486400" cy="3086100"/>
          </a:xfrm>
        </p:spPr>
      </p:sp>
      <p:sp>
        <p:nvSpPr>
          <p:cNvPr id="3" name="Notes Placeholder 2"/>
          <p:cNvSpPr>
            <a:spLocks noGrp="1"/>
          </p:cNvSpPr>
          <p:nvPr>
            <p:ph type="body" idx="1"/>
          </p:nvPr>
        </p:nvSpPr>
        <p:spPr>
          <a:xfrm>
            <a:off x="454088" y="4615542"/>
            <a:ext cx="5368213" cy="3439886"/>
          </a:xfrm>
        </p:spPr>
        <p:txBody>
          <a:bodyPr/>
          <a:lstStyle/>
          <a:p>
            <a:pPr>
              <a:lnSpc>
                <a:spcPct val="150000"/>
              </a:lnSpc>
            </a:pPr>
            <a:r>
              <a:rPr lang="en-US" sz="1000" dirty="0" smtClean="0">
                <a:latin typeface="Times New Roman" panose="02020603050405020304" pitchFamily="18" charset="0"/>
                <a:cs typeface="Times New Roman" panose="02020603050405020304" pitchFamily="18" charset="0"/>
              </a:rPr>
              <a:t>      The healthcare system in the united kingdom is devolved that comprises of four different health care which are the England </a:t>
            </a:r>
            <a:r>
              <a:rPr lang="en-US" sz="1000" dirty="0">
                <a:latin typeface="Times New Roman" panose="02020603050405020304" pitchFamily="18" charset="0"/>
                <a:cs typeface="Times New Roman" panose="02020603050405020304" pitchFamily="18" charset="0"/>
              </a:rPr>
              <a:t>National Health </a:t>
            </a:r>
            <a:r>
              <a:rPr lang="en-US" sz="1000" dirty="0" smtClean="0">
                <a:latin typeface="Times New Roman" panose="02020603050405020304" pitchFamily="18" charset="0"/>
                <a:cs typeface="Times New Roman" panose="02020603050405020304" pitchFamily="18" charset="0"/>
              </a:rPr>
              <a:t>Service, Social </a:t>
            </a:r>
            <a:r>
              <a:rPr lang="en-US" sz="1000" dirty="0">
                <a:latin typeface="Times New Roman" panose="02020603050405020304" pitchFamily="18" charset="0"/>
                <a:cs typeface="Times New Roman" panose="02020603050405020304" pitchFamily="18" charset="0"/>
              </a:rPr>
              <a:t>Services and Public Safety in Northern Ireland, </a:t>
            </a:r>
            <a:r>
              <a:rPr lang="en-US" sz="1000" dirty="0" smtClean="0">
                <a:latin typeface="Times New Roman" panose="02020603050405020304" pitchFamily="18" charset="0"/>
                <a:cs typeface="Times New Roman" panose="02020603050405020304" pitchFamily="18" charset="0"/>
              </a:rPr>
              <a:t>NHS Wales, and </a:t>
            </a:r>
            <a:r>
              <a:rPr lang="en-US" sz="1000" dirty="0">
                <a:latin typeface="Times New Roman" panose="02020603050405020304" pitchFamily="18" charset="0"/>
                <a:cs typeface="Times New Roman" panose="02020603050405020304" pitchFamily="18" charset="0"/>
              </a:rPr>
              <a:t>NHS </a:t>
            </a:r>
            <a:r>
              <a:rPr lang="en-US" sz="1000" dirty="0" smtClean="0">
                <a:latin typeface="Times New Roman" panose="02020603050405020304" pitchFamily="18" charset="0"/>
                <a:cs typeface="Times New Roman" panose="02020603050405020304" pitchFamily="18" charset="0"/>
              </a:rPr>
              <a:t>Scotland. Health care in Germany is divided into rehabilitation facilities, outpatient care and inpatient care. </a:t>
            </a:r>
            <a:r>
              <a:rPr lang="en-US" sz="1000" kern="1200" dirty="0" smtClean="0">
                <a:solidFill>
                  <a:schemeClr val="tx1"/>
                </a:solidFill>
                <a:effectLst/>
                <a:latin typeface="Times New Roman" panose="02020603050405020304" pitchFamily="18" charset="0"/>
                <a:cs typeface="Times New Roman" panose="02020603050405020304" pitchFamily="18" charset="0"/>
              </a:rPr>
              <a:t>The healthcare system of Germany is a </a:t>
            </a:r>
            <a:r>
              <a:rPr lang="en-US" sz="1000" dirty="0" smtClean="0">
                <a:latin typeface="Times New Roman" panose="02020603050405020304" pitchFamily="18" charset="0"/>
                <a:cs typeface="Times New Roman" panose="02020603050405020304" pitchFamily="18" charset="0"/>
              </a:rPr>
              <a:t>collective </a:t>
            </a:r>
            <a:r>
              <a:rPr lang="en-US" sz="1000" dirty="0">
                <a:latin typeface="Times New Roman" panose="02020603050405020304" pitchFamily="18" charset="0"/>
                <a:cs typeface="Times New Roman" panose="02020603050405020304" pitchFamily="18" charset="0"/>
              </a:rPr>
              <a:t>multi-payer health care system </a:t>
            </a:r>
            <a:r>
              <a:rPr lang="en-US" sz="1000" dirty="0" smtClean="0">
                <a:latin typeface="Times New Roman" panose="02020603050405020304" pitchFamily="18" charset="0"/>
                <a:cs typeface="Times New Roman" panose="02020603050405020304" pitchFamily="18" charset="0"/>
              </a:rPr>
              <a:t>funded by </a:t>
            </a:r>
            <a:r>
              <a:rPr lang="en-US" sz="1000" dirty="0">
                <a:latin typeface="Times New Roman" panose="02020603050405020304" pitchFamily="18" charset="0"/>
                <a:cs typeface="Times New Roman" panose="02020603050405020304" pitchFamily="18" charset="0"/>
              </a:rPr>
              <a:t>a combination of </a:t>
            </a:r>
            <a:r>
              <a:rPr lang="en-US" sz="1000" dirty="0" smtClean="0">
                <a:latin typeface="Times New Roman" panose="02020603050405020304" pitchFamily="18" charset="0"/>
                <a:cs typeface="Times New Roman" panose="02020603050405020304" pitchFamily="18" charset="0"/>
              </a:rPr>
              <a:t>constitutional </a:t>
            </a:r>
            <a:r>
              <a:rPr lang="en-US" sz="1000" dirty="0">
                <a:latin typeface="Times New Roman" panose="02020603050405020304" pitchFamily="18" charset="0"/>
                <a:cs typeface="Times New Roman" panose="02020603050405020304" pitchFamily="18" charset="0"/>
              </a:rPr>
              <a:t>health insurance </a:t>
            </a:r>
            <a:r>
              <a:rPr lang="en-US" sz="1000" dirty="0" smtClean="0">
                <a:latin typeface="Times New Roman" panose="02020603050405020304" pitchFamily="18" charset="0"/>
                <a:cs typeface="Times New Roman" panose="02020603050405020304" pitchFamily="18" charset="0"/>
              </a:rPr>
              <a:t>normally known as sickness funds and private health insurance known as the private sickness funds (</a:t>
            </a:r>
            <a:r>
              <a:rPr lang="en-US" sz="1000" dirty="0" err="1" smtClean="0">
                <a:latin typeface="Times New Roman" panose="02020603050405020304" pitchFamily="18" charset="0"/>
                <a:cs typeface="Times New Roman" panose="02020603050405020304" pitchFamily="18" charset="0"/>
              </a:rPr>
              <a:t>Busse</a:t>
            </a:r>
            <a:r>
              <a:rPr lang="en-US" sz="1000" dirty="0" smtClean="0">
                <a:latin typeface="Times New Roman" panose="02020603050405020304" pitchFamily="18" charset="0"/>
                <a:cs typeface="Times New Roman" panose="02020603050405020304" pitchFamily="18" charset="0"/>
              </a:rPr>
              <a:t> et al, 2004). Health care system in Saudi is a national </a:t>
            </a:r>
            <a:r>
              <a:rPr lang="en-US" sz="1000" dirty="0">
                <a:latin typeface="Times New Roman" panose="02020603050405020304" pitchFamily="18" charset="0"/>
                <a:cs typeface="Times New Roman" panose="02020603050405020304" pitchFamily="18" charset="0"/>
              </a:rPr>
              <a:t>health care system </a:t>
            </a:r>
            <a:r>
              <a:rPr lang="en-US" sz="1000" dirty="0" smtClean="0">
                <a:latin typeface="Times New Roman" panose="02020603050405020304" pitchFamily="18" charset="0"/>
                <a:cs typeface="Times New Roman" panose="02020603050405020304" pitchFamily="18" charset="0"/>
              </a:rPr>
              <a:t>where the </a:t>
            </a:r>
            <a:r>
              <a:rPr lang="en-US" sz="1000" dirty="0">
                <a:latin typeface="Times New Roman" panose="02020603050405020304" pitchFamily="18" charset="0"/>
                <a:cs typeface="Times New Roman" panose="02020603050405020304" pitchFamily="18" charset="0"/>
              </a:rPr>
              <a:t>government </a:t>
            </a:r>
            <a:r>
              <a:rPr lang="en-US" sz="1000" dirty="0" smtClean="0">
                <a:latin typeface="Times New Roman" panose="02020603050405020304" pitchFamily="18" charset="0"/>
                <a:cs typeface="Times New Roman" panose="02020603050405020304" pitchFamily="18" charset="0"/>
              </a:rPr>
              <a:t>gives health </a:t>
            </a:r>
            <a:r>
              <a:rPr lang="en-US" sz="1000" dirty="0">
                <a:latin typeface="Times New Roman" panose="02020603050405020304" pitchFamily="18" charset="0"/>
                <a:cs typeface="Times New Roman" panose="02020603050405020304" pitchFamily="18" charset="0"/>
              </a:rPr>
              <a:t>care services </a:t>
            </a:r>
            <a:r>
              <a:rPr lang="en-US" sz="1000" dirty="0" smtClean="0">
                <a:latin typeface="Times New Roman" panose="02020603050405020304" pitchFamily="18" charset="0"/>
                <a:cs typeface="Times New Roman" panose="02020603050405020304" pitchFamily="18" charset="0"/>
              </a:rPr>
              <a:t>via several government </a:t>
            </a:r>
            <a:r>
              <a:rPr lang="en-US" sz="1000" dirty="0">
                <a:latin typeface="Times New Roman" panose="02020603050405020304" pitchFamily="18" charset="0"/>
                <a:cs typeface="Times New Roman" panose="02020603050405020304" pitchFamily="18" charset="0"/>
              </a:rPr>
              <a:t>agencies. </a:t>
            </a:r>
            <a:endParaRPr lang="en-GB" sz="1000" kern="1200" dirty="0" smtClean="0">
              <a:solidFill>
                <a:schemeClr val="tx1"/>
              </a:solidFill>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2</a:t>
            </a:fld>
            <a:endParaRPr lang="en-GB" dirty="0"/>
          </a:p>
        </p:txBody>
      </p:sp>
    </p:spTree>
    <p:extLst>
      <p:ext uri="{BB962C8B-B14F-4D97-AF65-F5344CB8AC3E}">
        <p14:creationId xmlns:p14="http://schemas.microsoft.com/office/powerpoint/2010/main" val="3616494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559559"/>
            <a:ext cx="5486400" cy="2158482"/>
          </a:xfrm>
        </p:spPr>
        <p:txBody>
          <a:bodyPr/>
          <a:lstStyle/>
          <a:p>
            <a:pPr>
              <a:lnSpc>
                <a:spcPct val="150000"/>
              </a:lnSpc>
            </a:pP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      Each </a:t>
            </a:r>
            <a:r>
              <a:rPr lang="en-US" sz="1000" dirty="0">
                <a:latin typeface="Times New Roman" panose="02020603050405020304" pitchFamily="18" charset="0"/>
                <a:cs typeface="Times New Roman" panose="02020603050405020304" pitchFamily="18" charset="0"/>
              </a:rPr>
              <a:t>of </a:t>
            </a:r>
            <a:r>
              <a:rPr lang="en-US" sz="1000" dirty="0" smtClean="0">
                <a:latin typeface="Times New Roman" panose="02020603050405020304" pitchFamily="18" charset="0"/>
                <a:cs typeface="Times New Roman" panose="02020603050405020304" pitchFamily="18" charset="0"/>
              </a:rPr>
              <a:t>the systems in united kingdom health care are </a:t>
            </a:r>
            <a:r>
              <a:rPr lang="en-US" sz="1000" dirty="0">
                <a:latin typeface="Times New Roman" panose="02020603050405020304" pitchFamily="18" charset="0"/>
                <a:cs typeface="Times New Roman" panose="02020603050405020304" pitchFamily="18" charset="0"/>
              </a:rPr>
              <a:t>publicly funded healthcare and are answerable to separate parliaments and governments, together with minor voluntary and private sector </a:t>
            </a:r>
            <a:r>
              <a:rPr lang="en-US" sz="1000" dirty="0" smtClean="0">
                <a:latin typeface="Times New Roman" panose="02020603050405020304" pitchFamily="18" charset="0"/>
                <a:cs typeface="Times New Roman" panose="02020603050405020304" pitchFamily="18" charset="0"/>
              </a:rPr>
              <a:t>provision (Ferlie</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&amp; </a:t>
            </a:r>
            <a:r>
              <a:rPr lang="en-US" sz="1000" dirty="0">
                <a:latin typeface="Times New Roman" panose="02020603050405020304" pitchFamily="18" charset="0"/>
                <a:cs typeface="Times New Roman" panose="02020603050405020304" pitchFamily="18" charset="0"/>
              </a:rPr>
              <a:t>Shortell, </a:t>
            </a:r>
            <a:r>
              <a:rPr lang="en-US" sz="1000" dirty="0" smtClean="0">
                <a:latin typeface="Times New Roman" panose="02020603050405020304" pitchFamily="18" charset="0"/>
                <a:cs typeface="Times New Roman" panose="02020603050405020304" pitchFamily="18" charset="0"/>
              </a:rPr>
              <a:t>2001). According to </a:t>
            </a:r>
            <a:r>
              <a:rPr lang="en-US" sz="1000" dirty="0" err="1" smtClean="0">
                <a:latin typeface="Times New Roman" panose="02020603050405020304" pitchFamily="18" charset="0"/>
                <a:cs typeface="Times New Roman" panose="02020603050405020304" pitchFamily="18" charset="0"/>
              </a:rPr>
              <a:t>Busse</a:t>
            </a:r>
            <a:r>
              <a:rPr lang="en-US" sz="1000" dirty="0" smtClean="0">
                <a:latin typeface="Times New Roman" panose="02020603050405020304" pitchFamily="18" charset="0"/>
                <a:cs typeface="Times New Roman" panose="02020603050405020304" pitchFamily="18" charset="0"/>
              </a:rPr>
              <a:t> et al (2004), the </a:t>
            </a:r>
            <a:r>
              <a:rPr lang="en-US" sz="1000" dirty="0">
                <a:latin typeface="Times New Roman" panose="02020603050405020304" pitchFamily="18" charset="0"/>
                <a:cs typeface="Times New Roman" panose="02020603050405020304" pitchFamily="18" charset="0"/>
              </a:rPr>
              <a:t>health care system in Germany is self-governing and is operated by several players and </a:t>
            </a:r>
            <a:r>
              <a:rPr lang="en-US" sz="1000" dirty="0" smtClean="0">
                <a:latin typeface="Times New Roman" panose="02020603050405020304" pitchFamily="18" charset="0"/>
                <a:cs typeface="Times New Roman" panose="02020603050405020304" pitchFamily="18" charset="0"/>
              </a:rPr>
              <a:t>institutions. The health care system of Saudi is governed by the </a:t>
            </a:r>
            <a:r>
              <a:rPr lang="en-US" sz="1000" dirty="0">
                <a:latin typeface="Times New Roman" panose="02020603050405020304" pitchFamily="18" charset="0"/>
                <a:cs typeface="Times New Roman" panose="02020603050405020304" pitchFamily="18" charset="0"/>
              </a:rPr>
              <a:t>Ministry of Health </a:t>
            </a:r>
            <a:r>
              <a:rPr lang="en-US" sz="1000" dirty="0" smtClean="0">
                <a:latin typeface="Times New Roman" panose="02020603050405020304" pitchFamily="18" charset="0"/>
                <a:cs typeface="Times New Roman" panose="02020603050405020304" pitchFamily="18" charset="0"/>
              </a:rPr>
              <a:t>which is delegated </a:t>
            </a:r>
            <a:r>
              <a:rPr lang="en-US" sz="1000" dirty="0">
                <a:latin typeface="Times New Roman" panose="02020603050405020304" pitchFamily="18" charset="0"/>
                <a:cs typeface="Times New Roman" panose="02020603050405020304" pitchFamily="18" charset="0"/>
              </a:rPr>
              <a:t>with providing of curative, protective and rehabilitative health care for population</a:t>
            </a:r>
            <a:r>
              <a:rPr lang="en-US" sz="1000" dirty="0" smtClean="0">
                <a:latin typeface="Times New Roman" panose="02020603050405020304" pitchFamily="18" charset="0"/>
                <a:cs typeface="Times New Roman" panose="02020603050405020304" pitchFamily="18" charset="0"/>
              </a:rPr>
              <a:t>. The ministry of health offers over </a:t>
            </a:r>
            <a:r>
              <a:rPr lang="en-US" sz="1000" dirty="0">
                <a:latin typeface="Times New Roman" panose="02020603050405020304" pitchFamily="18" charset="0"/>
                <a:cs typeface="Times New Roman" panose="02020603050405020304" pitchFamily="18" charset="0"/>
              </a:rPr>
              <a:t>60% of </a:t>
            </a:r>
            <a:r>
              <a:rPr lang="en-US" sz="1000" dirty="0" smtClean="0">
                <a:latin typeface="Times New Roman" panose="02020603050405020304" pitchFamily="18" charset="0"/>
                <a:cs typeface="Times New Roman" panose="02020603050405020304" pitchFamily="18" charset="0"/>
              </a:rPr>
              <a:t>the </a:t>
            </a:r>
            <a:r>
              <a:rPr lang="en-US" sz="1000" dirty="0">
                <a:latin typeface="Times New Roman" panose="02020603050405020304" pitchFamily="18" charset="0"/>
                <a:cs typeface="Times New Roman" panose="02020603050405020304" pitchFamily="18" charset="0"/>
              </a:rPr>
              <a:t>services while the </a:t>
            </a:r>
            <a:r>
              <a:rPr lang="en-US" sz="1000" dirty="0" smtClean="0">
                <a:latin typeface="Times New Roman" panose="02020603050405020304" pitchFamily="18" charset="0"/>
                <a:cs typeface="Times New Roman" panose="02020603050405020304" pitchFamily="18" charset="0"/>
              </a:rPr>
              <a:t>other is shared by </a:t>
            </a:r>
            <a:r>
              <a:rPr lang="en-US" sz="1000" dirty="0">
                <a:latin typeface="Times New Roman" panose="02020603050405020304" pitchFamily="18" charset="0"/>
                <a:cs typeface="Times New Roman" panose="02020603050405020304" pitchFamily="18" charset="0"/>
              </a:rPr>
              <a:t>other </a:t>
            </a:r>
            <a:r>
              <a:rPr lang="en-US" sz="1000" dirty="0" smtClean="0">
                <a:latin typeface="Times New Roman" panose="02020603050405020304" pitchFamily="18" charset="0"/>
                <a:cs typeface="Times New Roman" panose="02020603050405020304" pitchFamily="18" charset="0"/>
              </a:rPr>
              <a:t>the private sector and other government agencies.</a:t>
            </a:r>
            <a:endParaRPr lang="en-GB" sz="1000" dirty="0">
              <a:latin typeface="Times New Roman" panose="02020603050405020304" pitchFamily="18" charset="0"/>
              <a:cs typeface="Times New Roman" panose="02020603050405020304" pitchFamily="18" charset="0"/>
            </a:endParaRPr>
          </a:p>
          <a:p>
            <a:pPr marL="171450" indent="-171450">
              <a:lnSpc>
                <a:spcPct val="150000"/>
              </a:lnSpc>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3</a:t>
            </a:fld>
            <a:endParaRPr lang="en-GB" dirty="0"/>
          </a:p>
        </p:txBody>
      </p:sp>
    </p:spTree>
    <p:extLst>
      <p:ext uri="{BB962C8B-B14F-4D97-AF65-F5344CB8AC3E}">
        <p14:creationId xmlns:p14="http://schemas.microsoft.com/office/powerpoint/2010/main" val="3659621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63228"/>
            <a:ext cx="5486400" cy="3600450"/>
          </a:xfrm>
        </p:spPr>
        <p:txBody>
          <a:bodyPr/>
          <a:lstStyle/>
          <a:p>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     In UK, the health care system </a:t>
            </a:r>
            <a:r>
              <a:rPr lang="en-US" sz="1000" dirty="0">
                <a:latin typeface="Times New Roman" panose="02020603050405020304" pitchFamily="18" charset="0"/>
                <a:cs typeface="Times New Roman" panose="02020603050405020304" pitchFamily="18" charset="0"/>
              </a:rPr>
              <a:t>is a </a:t>
            </a:r>
            <a:r>
              <a:rPr lang="en-US" sz="1000" dirty="0" smtClean="0">
                <a:latin typeface="Times New Roman" panose="02020603050405020304" pitchFamily="18" charset="0"/>
                <a:cs typeface="Times New Roman" panose="02020603050405020304" pitchFamily="18" charset="0"/>
              </a:rPr>
              <a:t>mostly publicly-funded where people </a:t>
            </a:r>
            <a:r>
              <a:rPr lang="en-US" sz="1000" dirty="0">
                <a:latin typeface="Times New Roman" panose="02020603050405020304" pitchFamily="18" charset="0"/>
                <a:cs typeface="Times New Roman" panose="02020603050405020304" pitchFamily="18" charset="0"/>
              </a:rPr>
              <a:t>who </a:t>
            </a:r>
            <a:r>
              <a:rPr lang="en-US" sz="1000" dirty="0" smtClean="0">
                <a:latin typeface="Times New Roman" panose="02020603050405020304" pitchFamily="18" charset="0"/>
                <a:cs typeface="Times New Roman" panose="02020603050405020304" pitchFamily="18" charset="0"/>
              </a:rPr>
              <a:t>desire </a:t>
            </a:r>
            <a:r>
              <a:rPr lang="en-US" sz="1000" dirty="0">
                <a:latin typeface="Times New Roman" panose="02020603050405020304" pitchFamily="18" charset="0"/>
                <a:cs typeface="Times New Roman" panose="02020603050405020304" pitchFamily="18" charset="0"/>
              </a:rPr>
              <a:t>to do so for </a:t>
            </a:r>
            <a:r>
              <a:rPr lang="en-US" sz="1000" dirty="0" smtClean="0">
                <a:latin typeface="Times New Roman" panose="02020603050405020304" pitchFamily="18" charset="0"/>
                <a:cs typeface="Times New Roman" panose="02020603050405020304" pitchFamily="18" charset="0"/>
              </a:rPr>
              <a:t>selective </a:t>
            </a:r>
            <a:r>
              <a:rPr lang="en-US" sz="1000" dirty="0">
                <a:latin typeface="Times New Roman" panose="02020603050405020304" pitchFamily="18" charset="0"/>
                <a:cs typeface="Times New Roman" panose="02020603050405020304" pitchFamily="18" charset="0"/>
              </a:rPr>
              <a:t>treatment </a:t>
            </a:r>
            <a:r>
              <a:rPr lang="en-US" sz="1000" dirty="0" smtClean="0">
                <a:latin typeface="Times New Roman" panose="02020603050405020304" pitchFamily="18" charset="0"/>
                <a:cs typeface="Times New Roman" panose="02020603050405020304" pitchFamily="18" charset="0"/>
              </a:rPr>
              <a:t>as well </a:t>
            </a:r>
            <a:r>
              <a:rPr lang="en-US" sz="1000" dirty="0">
                <a:latin typeface="Times New Roman" panose="02020603050405020304" pitchFamily="18" charset="0"/>
                <a:cs typeface="Times New Roman" panose="02020603050405020304" pitchFamily="18" charset="0"/>
              </a:rPr>
              <a:t>have access to </a:t>
            </a:r>
            <a:r>
              <a:rPr lang="en-US" sz="1000" dirty="0" smtClean="0">
                <a:latin typeface="Times New Roman" panose="02020603050405020304" pitchFamily="18" charset="0"/>
                <a:cs typeface="Times New Roman" panose="02020603050405020304" pitchFamily="18" charset="0"/>
              </a:rPr>
              <a:t>particular </a:t>
            </a:r>
            <a:r>
              <a:rPr lang="en-US" sz="1000" dirty="0">
                <a:latin typeface="Times New Roman" panose="02020603050405020304" pitchFamily="18" charset="0"/>
                <a:cs typeface="Times New Roman" panose="02020603050405020304" pitchFamily="18" charset="0"/>
              </a:rPr>
              <a:t>private health service providers. </a:t>
            </a:r>
            <a:r>
              <a:rPr lang="en-US" sz="1000" dirty="0" smtClean="0">
                <a:latin typeface="Times New Roman" panose="02020603050405020304" pitchFamily="18" charset="0"/>
                <a:cs typeface="Times New Roman" panose="02020603050405020304" pitchFamily="18" charset="0"/>
              </a:rPr>
              <a:t>All these systems offer protective </a:t>
            </a:r>
            <a:r>
              <a:rPr lang="en-US" sz="1000" dirty="0">
                <a:latin typeface="Times New Roman" panose="02020603050405020304" pitchFamily="18" charset="0"/>
                <a:cs typeface="Times New Roman" panose="02020603050405020304" pitchFamily="18" charset="0"/>
              </a:rPr>
              <a:t>medicine, </a:t>
            </a:r>
            <a:r>
              <a:rPr lang="en-US" sz="1000" dirty="0" smtClean="0">
                <a:latin typeface="Times New Roman" panose="02020603050405020304" pitchFamily="18" charset="0"/>
                <a:cs typeface="Times New Roman" panose="02020603050405020304" pitchFamily="18" charset="0"/>
              </a:rPr>
              <a:t>basic </a:t>
            </a:r>
            <a:r>
              <a:rPr lang="en-US" sz="1000" dirty="0">
                <a:latin typeface="Times New Roman" panose="02020603050405020304" pitchFamily="18" charset="0"/>
                <a:cs typeface="Times New Roman" panose="02020603050405020304" pitchFamily="18" charset="0"/>
              </a:rPr>
              <a:t>care and hospital services to all </a:t>
            </a:r>
            <a:r>
              <a:rPr lang="en-US" sz="1000" dirty="0" smtClean="0">
                <a:latin typeface="Times New Roman" panose="02020603050405020304" pitchFamily="18" charset="0"/>
                <a:cs typeface="Times New Roman" panose="02020603050405020304" pitchFamily="18" charset="0"/>
              </a:rPr>
              <a:t>“</a:t>
            </a:r>
            <a:r>
              <a:rPr lang="en-US" sz="1000" dirty="0">
                <a:latin typeface="Times New Roman" panose="02020603050405020304" pitchFamily="18" charset="0"/>
                <a:cs typeface="Times New Roman" panose="02020603050405020304" pitchFamily="18" charset="0"/>
              </a:rPr>
              <a:t>ordinarily </a:t>
            </a:r>
            <a:r>
              <a:rPr lang="en-US" sz="1000" dirty="0" smtClean="0">
                <a:latin typeface="Times New Roman" panose="02020603050405020304" pitchFamily="18" charset="0"/>
                <a:cs typeface="Times New Roman" panose="02020603050405020304" pitchFamily="18" charset="0"/>
              </a:rPr>
              <a:t>citizens.” this makes the health care system equitable.</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In Germany, most </a:t>
            </a:r>
            <a:r>
              <a:rPr lang="en-US" sz="1000" dirty="0">
                <a:latin typeface="Times New Roman" panose="02020603050405020304" pitchFamily="18" charset="0"/>
                <a:cs typeface="Times New Roman" panose="02020603050405020304" pitchFamily="18" charset="0"/>
              </a:rPr>
              <a:t>hospitals </a:t>
            </a:r>
            <a:r>
              <a:rPr lang="en-US" sz="1000" dirty="0" smtClean="0">
                <a:latin typeface="Times New Roman" panose="02020603050405020304" pitchFamily="18" charset="0"/>
                <a:cs typeface="Times New Roman" panose="02020603050405020304" pitchFamily="18" charset="0"/>
              </a:rPr>
              <a:t>treat </a:t>
            </a:r>
            <a:r>
              <a:rPr lang="en-US" sz="1000" dirty="0">
                <a:latin typeface="Times New Roman" panose="02020603050405020304" pitchFamily="18" charset="0"/>
                <a:cs typeface="Times New Roman" panose="02020603050405020304" pitchFamily="18" charset="0"/>
              </a:rPr>
              <a:t>all </a:t>
            </a:r>
            <a:r>
              <a:rPr lang="en-US" sz="1000" dirty="0" smtClean="0">
                <a:latin typeface="Times New Roman" panose="02020603050405020304" pitchFamily="18" charset="0"/>
                <a:cs typeface="Times New Roman" panose="02020603050405020304" pitchFamily="18" charset="0"/>
              </a:rPr>
              <a:t>people, irrespective </a:t>
            </a:r>
            <a:r>
              <a:rPr lang="en-US" sz="1000" dirty="0">
                <a:latin typeface="Times New Roman" panose="02020603050405020304" pitchFamily="18" charset="0"/>
                <a:cs typeface="Times New Roman" panose="02020603050405020304" pitchFamily="18" charset="0"/>
              </a:rPr>
              <a:t>of whether </a:t>
            </a:r>
            <a:r>
              <a:rPr lang="en-US" sz="1000" dirty="0" smtClean="0">
                <a:latin typeface="Times New Roman" panose="02020603050405020304" pitchFamily="18" charset="0"/>
                <a:cs typeface="Times New Roman" panose="02020603050405020304" pitchFamily="18" charset="0"/>
              </a:rPr>
              <a:t>you </a:t>
            </a:r>
            <a:r>
              <a:rPr lang="en-US" sz="1000" dirty="0">
                <a:latin typeface="Times New Roman" panose="02020603050405020304" pitchFamily="18" charset="0"/>
                <a:cs typeface="Times New Roman" panose="02020603050405020304" pitchFamily="18" charset="0"/>
              </a:rPr>
              <a:t>have </a:t>
            </a:r>
            <a:r>
              <a:rPr lang="en-US" sz="1000" dirty="0" smtClean="0">
                <a:latin typeface="Times New Roman" panose="02020603050405020304" pitchFamily="18" charset="0"/>
                <a:cs typeface="Times New Roman" panose="02020603050405020304" pitchFamily="18" charset="0"/>
              </a:rPr>
              <a:t>private or statutory </a:t>
            </a:r>
            <a:r>
              <a:rPr lang="en-US" sz="1000" dirty="0">
                <a:latin typeface="Times New Roman" panose="02020603050405020304" pitchFamily="18" charset="0"/>
                <a:cs typeface="Times New Roman" panose="02020603050405020304" pitchFamily="18" charset="0"/>
              </a:rPr>
              <a:t>health </a:t>
            </a:r>
            <a:r>
              <a:rPr lang="en-US" sz="1000" dirty="0" smtClean="0">
                <a:latin typeface="Times New Roman" panose="02020603050405020304" pitchFamily="18" charset="0"/>
                <a:cs typeface="Times New Roman" panose="02020603050405020304" pitchFamily="18" charset="0"/>
              </a:rPr>
              <a:t>insurance with large </a:t>
            </a:r>
            <a:r>
              <a:rPr lang="en-US" sz="1000" dirty="0">
                <a:latin typeface="Times New Roman" panose="02020603050405020304" pitchFamily="18" charset="0"/>
                <a:cs typeface="Times New Roman" panose="02020603050405020304" pitchFamily="18" charset="0"/>
              </a:rPr>
              <a:t>hospitals </a:t>
            </a:r>
            <a:r>
              <a:rPr lang="en-US" sz="1000" dirty="0" smtClean="0">
                <a:latin typeface="Times New Roman" panose="02020603050405020304" pitchFamily="18" charset="0"/>
                <a:cs typeface="Times New Roman" panose="02020603050405020304" pitchFamily="18" charset="0"/>
              </a:rPr>
              <a:t>normally having public backing (</a:t>
            </a:r>
            <a:r>
              <a:rPr lang="en-US" sz="1000" dirty="0" err="1" smtClean="0">
                <a:latin typeface="Times New Roman" panose="02020603050405020304" pitchFamily="18" charset="0"/>
                <a:cs typeface="Times New Roman" panose="02020603050405020304" pitchFamily="18" charset="0"/>
              </a:rPr>
              <a:t>Busse</a:t>
            </a:r>
            <a:r>
              <a:rPr lang="en-US" sz="1000" dirty="0" smtClean="0">
                <a:latin typeface="Times New Roman" panose="02020603050405020304" pitchFamily="18" charset="0"/>
                <a:cs typeface="Times New Roman" panose="02020603050405020304" pitchFamily="18" charset="0"/>
              </a:rPr>
              <a:t> et al, 2004). This makes their health system affordable thus equitable to all people.</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In Saudi Arabia, the ministry of health is able to offer patient centered services through various health care centers all through </a:t>
            </a:r>
            <a:r>
              <a:rPr lang="en-US" sz="1000" dirty="0">
                <a:latin typeface="Times New Roman" panose="02020603050405020304" pitchFamily="18" charset="0"/>
                <a:cs typeface="Times New Roman" panose="02020603050405020304" pitchFamily="18" charset="0"/>
              </a:rPr>
              <a:t>the country (El </a:t>
            </a:r>
            <a:r>
              <a:rPr lang="en-US" sz="1000" dirty="0" err="1">
                <a:latin typeface="Times New Roman" panose="02020603050405020304" pitchFamily="18" charset="0"/>
                <a:cs typeface="Times New Roman" panose="02020603050405020304" pitchFamily="18" charset="0"/>
              </a:rPr>
              <a:t>Bcheraoui</a:t>
            </a:r>
            <a:r>
              <a:rPr lang="en-US" sz="1000" dirty="0">
                <a:latin typeface="Times New Roman" panose="02020603050405020304" pitchFamily="18" charset="0"/>
                <a:cs typeface="Times New Roman" panose="02020603050405020304" pitchFamily="18" charset="0"/>
              </a:rPr>
              <a:t> et al., 2015</a:t>
            </a:r>
            <a:r>
              <a:rPr lang="en-US" sz="1000" dirty="0" smtClean="0">
                <a:latin typeface="Times New Roman" panose="02020603050405020304" pitchFamily="18" charset="0"/>
                <a:cs typeface="Times New Roman" panose="02020603050405020304" pitchFamily="18" charset="0"/>
              </a:rPr>
              <a:t>).</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It  as well embraces </a:t>
            </a:r>
            <a:r>
              <a:rPr lang="en-US" sz="1000" dirty="0">
                <a:latin typeface="Times New Roman" panose="02020603050405020304" pitchFamily="18" charset="0"/>
                <a:cs typeface="Times New Roman" panose="02020603050405020304" pitchFamily="18" charset="0"/>
              </a:rPr>
              <a:t>the referral system which </a:t>
            </a:r>
            <a:r>
              <a:rPr lang="en-US" sz="1000" dirty="0" smtClean="0">
                <a:latin typeface="Times New Roman" panose="02020603050405020304" pitchFamily="18" charset="0"/>
                <a:cs typeface="Times New Roman" panose="02020603050405020304" pitchFamily="18" charset="0"/>
              </a:rPr>
              <a:t>offers </a:t>
            </a:r>
            <a:r>
              <a:rPr lang="en-US" sz="1000" dirty="0">
                <a:latin typeface="Times New Roman" panose="02020603050405020304" pitchFamily="18" charset="0"/>
                <a:cs typeface="Times New Roman" panose="02020603050405020304" pitchFamily="18" charset="0"/>
              </a:rPr>
              <a:t>curative care for all </a:t>
            </a:r>
            <a:r>
              <a:rPr lang="en-US" sz="1000" dirty="0" smtClean="0">
                <a:latin typeface="Times New Roman" panose="02020603050405020304" pitchFamily="18" charset="0"/>
                <a:cs typeface="Times New Roman" panose="02020603050405020304" pitchFamily="18" charset="0"/>
              </a:rPr>
              <a:t>people in the society </a:t>
            </a:r>
            <a:r>
              <a:rPr lang="en-US" sz="1000" dirty="0">
                <a:latin typeface="Times New Roman" panose="02020603050405020304" pitchFamily="18" charset="0"/>
                <a:cs typeface="Times New Roman" panose="02020603050405020304" pitchFamily="18" charset="0"/>
              </a:rPr>
              <a:t>from the </a:t>
            </a:r>
            <a:r>
              <a:rPr lang="en-US" sz="1000" dirty="0" smtClean="0">
                <a:latin typeface="Times New Roman" panose="02020603050405020304" pitchFamily="18" charset="0"/>
                <a:cs typeface="Times New Roman" panose="02020603050405020304" pitchFamily="18" charset="0"/>
              </a:rPr>
              <a:t>general practitioners level </a:t>
            </a:r>
            <a:r>
              <a:rPr lang="en-US" sz="1000" dirty="0">
                <a:latin typeface="Times New Roman" panose="02020603050405020304" pitchFamily="18" charset="0"/>
                <a:cs typeface="Times New Roman" panose="02020603050405020304" pitchFamily="18" charset="0"/>
              </a:rPr>
              <a:t>at health centers to </a:t>
            </a:r>
            <a:r>
              <a:rPr lang="en-US" sz="1000" dirty="0" smtClean="0">
                <a:latin typeface="Times New Roman" panose="02020603050405020304" pitchFamily="18" charset="0"/>
                <a:cs typeface="Times New Roman" panose="02020603050405020304" pitchFamily="18" charset="0"/>
              </a:rPr>
              <a:t>radical </a:t>
            </a:r>
            <a:r>
              <a:rPr lang="en-US" sz="1000" dirty="0">
                <a:latin typeface="Times New Roman" panose="02020603050405020304" pitchFamily="18" charset="0"/>
                <a:cs typeface="Times New Roman" panose="02020603050405020304" pitchFamily="18" charset="0"/>
              </a:rPr>
              <a:t>technology specialist </a:t>
            </a:r>
            <a:r>
              <a:rPr lang="en-US" sz="1000" dirty="0" smtClean="0">
                <a:latin typeface="Times New Roman" panose="02020603050405020304" pitchFamily="18" charset="0"/>
                <a:cs typeface="Times New Roman" panose="02020603050405020304" pitchFamily="18" charset="0"/>
              </a:rPr>
              <a:t>services via a wide </a:t>
            </a:r>
            <a:r>
              <a:rPr lang="en-US" sz="1000" dirty="0">
                <a:latin typeface="Times New Roman" panose="02020603050405020304" pitchFamily="18" charset="0"/>
                <a:cs typeface="Times New Roman" panose="02020603050405020304" pitchFamily="18" charset="0"/>
              </a:rPr>
              <a:t>base of </a:t>
            </a:r>
            <a:r>
              <a:rPr lang="en-US" sz="1000" dirty="0" smtClean="0">
                <a:latin typeface="Times New Roman" panose="02020603050405020304" pitchFamily="18" charset="0"/>
                <a:cs typeface="Times New Roman" panose="02020603050405020304" pitchFamily="18" charset="0"/>
              </a:rPr>
              <a:t>specialist and general hospitals.</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4</a:t>
            </a:fld>
            <a:endParaRPr lang="en-GB" dirty="0"/>
          </a:p>
        </p:txBody>
      </p:sp>
    </p:spTree>
    <p:extLst>
      <p:ext uri="{BB962C8B-B14F-4D97-AF65-F5344CB8AC3E}">
        <p14:creationId xmlns:p14="http://schemas.microsoft.com/office/powerpoint/2010/main" val="3238109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23950"/>
            <a:ext cx="5486400" cy="3086100"/>
          </a:xfrm>
        </p:spPr>
      </p:sp>
      <p:sp>
        <p:nvSpPr>
          <p:cNvPr id="3" name="Notes Placeholder 2"/>
          <p:cNvSpPr>
            <a:spLocks noGrp="1"/>
          </p:cNvSpPr>
          <p:nvPr>
            <p:ph type="body" idx="1"/>
          </p:nvPr>
        </p:nvSpPr>
        <p:spPr/>
        <p:txBody>
          <a:bodyPr/>
          <a:lstStyle/>
          <a:p>
            <a:r>
              <a:rPr lang="en-US" sz="1000" dirty="0" smtClean="0">
                <a:latin typeface="Times New Roman" panose="02020603050405020304" pitchFamily="18" charset="0"/>
                <a:cs typeface="Times New Roman" panose="02020603050405020304" pitchFamily="18" charset="0"/>
              </a:rPr>
              <a:t>      The private funding is the one that caters for preventive treatment in the UK and not all can afford it. According to </a:t>
            </a:r>
            <a:r>
              <a:rPr lang="en-US" sz="1000" dirty="0">
                <a:latin typeface="Times New Roman" panose="02020603050405020304" pitchFamily="18" charset="0"/>
                <a:cs typeface="Times New Roman" panose="02020603050405020304" pitchFamily="18" charset="0"/>
              </a:rPr>
              <a:t>Ferlie &amp; </a:t>
            </a:r>
            <a:r>
              <a:rPr lang="en-US" sz="1000" dirty="0" smtClean="0">
                <a:latin typeface="Times New Roman" panose="02020603050405020304" pitchFamily="18" charset="0"/>
                <a:cs typeface="Times New Roman" panose="02020603050405020304" pitchFamily="18" charset="0"/>
              </a:rPr>
              <a:t>Shortell (2001), the national </a:t>
            </a:r>
            <a:r>
              <a:rPr lang="en-US" sz="1000" dirty="0">
                <a:latin typeface="Times New Roman" panose="02020603050405020304" pitchFamily="18" charset="0"/>
                <a:cs typeface="Times New Roman" panose="02020603050405020304" pitchFamily="18" charset="0"/>
              </a:rPr>
              <a:t>health </a:t>
            </a:r>
            <a:r>
              <a:rPr lang="en-US" sz="1000" dirty="0" smtClean="0">
                <a:latin typeface="Times New Roman" panose="02020603050405020304" pitchFamily="18" charset="0"/>
                <a:cs typeface="Times New Roman" panose="02020603050405020304" pitchFamily="18" charset="0"/>
              </a:rPr>
              <a:t>system has </a:t>
            </a:r>
            <a:r>
              <a:rPr lang="en-US" sz="1000" dirty="0">
                <a:latin typeface="Times New Roman" panose="02020603050405020304" pitchFamily="18" charset="0"/>
                <a:cs typeface="Times New Roman" panose="02020603050405020304" pitchFamily="18" charset="0"/>
              </a:rPr>
              <a:t>focused on </a:t>
            </a:r>
            <a:r>
              <a:rPr lang="en-US" sz="1000" dirty="0" smtClean="0">
                <a:latin typeface="Times New Roman" panose="02020603050405020304" pitchFamily="18" charset="0"/>
                <a:cs typeface="Times New Roman" panose="02020603050405020304" pitchFamily="18" charset="0"/>
              </a:rPr>
              <a:t>fast </a:t>
            </a:r>
            <a:r>
              <a:rPr lang="en-US" sz="1000" dirty="0">
                <a:latin typeface="Times New Roman" panose="02020603050405020304" pitchFamily="18" charset="0"/>
                <a:cs typeface="Times New Roman" panose="02020603050405020304" pitchFamily="18" charset="0"/>
              </a:rPr>
              <a:t>fixes, </a:t>
            </a:r>
            <a:r>
              <a:rPr lang="en-US" sz="1000" dirty="0" smtClean="0">
                <a:latin typeface="Times New Roman" panose="02020603050405020304" pitchFamily="18" charset="0"/>
                <a:cs typeface="Times New Roman" panose="02020603050405020304" pitchFamily="18" charset="0"/>
              </a:rPr>
              <a:t>surgery</a:t>
            </a:r>
            <a:r>
              <a:rPr lang="en-US" sz="1000" dirty="0">
                <a:latin typeface="Times New Roman" panose="02020603050405020304" pitchFamily="18" charset="0"/>
                <a:cs typeface="Times New Roman" panose="02020603050405020304" pitchFamily="18" charset="0"/>
              </a:rPr>
              <a:t>, and </a:t>
            </a:r>
            <a:r>
              <a:rPr lang="en-US" sz="1000" dirty="0" smtClean="0">
                <a:latin typeface="Times New Roman" panose="02020603050405020304" pitchFamily="18" charset="0"/>
                <a:cs typeface="Times New Roman" panose="02020603050405020304" pitchFamily="18" charset="0"/>
              </a:rPr>
              <a:t>medication which has resulted to the healthcare system failure to offer quality preventive care. The UK health system which was already overstretched has been brought down by poor decision making. In Germany, </a:t>
            </a:r>
            <a:r>
              <a:rPr lang="en-US" sz="1000" dirty="0">
                <a:latin typeface="Times New Roman" panose="02020603050405020304" pitchFamily="18" charset="0"/>
                <a:cs typeface="Times New Roman" panose="02020603050405020304" pitchFamily="18" charset="0"/>
              </a:rPr>
              <a:t>t</a:t>
            </a:r>
            <a:r>
              <a:rPr lang="en-US" sz="1000" dirty="0" smtClean="0">
                <a:latin typeface="Times New Roman" panose="02020603050405020304" pitchFamily="18" charset="0"/>
                <a:cs typeface="Times New Roman" panose="02020603050405020304" pitchFamily="18" charset="0"/>
              </a:rPr>
              <a:t>he </a:t>
            </a:r>
            <a:r>
              <a:rPr lang="en-US" sz="1000" dirty="0">
                <a:latin typeface="Times New Roman" panose="02020603050405020304" pitchFamily="18" charset="0"/>
                <a:cs typeface="Times New Roman" panose="02020603050405020304" pitchFamily="18" charset="0"/>
              </a:rPr>
              <a:t>National Prevention </a:t>
            </a:r>
            <a:r>
              <a:rPr lang="en-US" sz="1000" dirty="0" smtClean="0">
                <a:latin typeface="Times New Roman" panose="02020603050405020304" pitchFamily="18" charset="0"/>
                <a:cs typeface="Times New Roman" panose="02020603050405020304" pitchFamily="18" charset="0"/>
              </a:rPr>
              <a:t>Plan is implemented </a:t>
            </a:r>
            <a:r>
              <a:rPr lang="en-US" sz="1000" dirty="0">
                <a:latin typeface="Times New Roman" panose="02020603050405020304" pitchFamily="18" charset="0"/>
                <a:cs typeface="Times New Roman" panose="02020603050405020304" pitchFamily="18" charset="0"/>
              </a:rPr>
              <a:t>at state level. </a:t>
            </a:r>
            <a:r>
              <a:rPr lang="en-US" sz="1000" dirty="0" smtClean="0">
                <a:latin typeface="Times New Roman" panose="02020603050405020304" pitchFamily="18" charset="0"/>
                <a:cs typeface="Times New Roman" panose="02020603050405020304" pitchFamily="18" charset="0"/>
              </a:rPr>
              <a:t>This is done through State </a:t>
            </a:r>
            <a:r>
              <a:rPr lang="en-US" sz="1000" dirty="0">
                <a:latin typeface="Times New Roman" panose="02020603050405020304" pitchFamily="18" charset="0"/>
                <a:cs typeface="Times New Roman" panose="02020603050405020304" pitchFamily="18" charset="0"/>
              </a:rPr>
              <a:t>Framework </a:t>
            </a:r>
            <a:r>
              <a:rPr lang="en-US" sz="1000" dirty="0" smtClean="0">
                <a:latin typeface="Times New Roman" panose="02020603050405020304" pitchFamily="18" charset="0"/>
                <a:cs typeface="Times New Roman" panose="02020603050405020304" pitchFamily="18" charset="0"/>
              </a:rPr>
              <a:t>Arrangements </a:t>
            </a:r>
            <a:r>
              <a:rPr lang="en-US" sz="1000" dirty="0">
                <a:latin typeface="Times New Roman" panose="02020603050405020304" pitchFamily="18" charset="0"/>
                <a:cs typeface="Times New Roman" panose="02020603050405020304" pitchFamily="18" charset="0"/>
              </a:rPr>
              <a:t>which </a:t>
            </a:r>
            <a:r>
              <a:rPr lang="en-US" sz="1000" dirty="0" smtClean="0">
                <a:latin typeface="Times New Roman" panose="02020603050405020304" pitchFamily="18" charset="0"/>
                <a:cs typeface="Times New Roman" panose="02020603050405020304" pitchFamily="18" charset="0"/>
              </a:rPr>
              <a:t>are concluded </a:t>
            </a:r>
            <a:r>
              <a:rPr lang="en-US" sz="1000" dirty="0">
                <a:latin typeface="Times New Roman" panose="02020603050405020304" pitchFamily="18" charset="0"/>
                <a:cs typeface="Times New Roman" panose="02020603050405020304" pitchFamily="18" charset="0"/>
              </a:rPr>
              <a:t>by the social insurance </a:t>
            </a:r>
            <a:r>
              <a:rPr lang="en-US" sz="1000" dirty="0" smtClean="0">
                <a:latin typeface="Times New Roman" panose="02020603050405020304" pitchFamily="18" charset="0"/>
                <a:cs typeface="Times New Roman" panose="02020603050405020304" pitchFamily="18" charset="0"/>
              </a:rPr>
              <a:t>organizations </a:t>
            </a:r>
            <a:r>
              <a:rPr lang="en-US" sz="1000" dirty="0">
                <a:latin typeface="Times New Roman" panose="02020603050405020304" pitchFamily="18" charset="0"/>
                <a:cs typeface="Times New Roman" panose="02020603050405020304" pitchFamily="18" charset="0"/>
              </a:rPr>
              <a:t>and the </a:t>
            </a:r>
            <a:r>
              <a:rPr lang="en-US" sz="1000" dirty="0" smtClean="0">
                <a:latin typeface="Times New Roman" panose="02020603050405020304" pitchFamily="18" charset="0"/>
                <a:cs typeface="Times New Roman" panose="02020603050405020304" pitchFamily="18" charset="0"/>
              </a:rPr>
              <a:t>national states (</a:t>
            </a:r>
            <a:r>
              <a:rPr lang="en-US" sz="1000" dirty="0" err="1" smtClean="0">
                <a:latin typeface="Times New Roman" panose="02020603050405020304" pitchFamily="18" charset="0"/>
                <a:cs typeface="Times New Roman" panose="02020603050405020304" pitchFamily="18" charset="0"/>
              </a:rPr>
              <a:t>Busse</a:t>
            </a:r>
            <a:r>
              <a:rPr lang="en-US" sz="1000" dirty="0" smtClean="0">
                <a:latin typeface="Times New Roman" panose="02020603050405020304" pitchFamily="18" charset="0"/>
                <a:cs typeface="Times New Roman" panose="02020603050405020304" pitchFamily="18" charset="0"/>
              </a:rPr>
              <a:t> et al., 2004). </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5</a:t>
            </a:fld>
            <a:endParaRPr lang="en-GB" dirty="0"/>
          </a:p>
        </p:txBody>
      </p:sp>
    </p:spTree>
    <p:extLst>
      <p:ext uri="{BB962C8B-B14F-4D97-AF65-F5344CB8AC3E}">
        <p14:creationId xmlns:p14="http://schemas.microsoft.com/office/powerpoint/2010/main" val="325770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2102" y="4344566"/>
            <a:ext cx="5486400" cy="3600450"/>
          </a:xfrm>
        </p:spPr>
        <p:txBody>
          <a:bodyPr/>
          <a:lstStyle/>
          <a:p>
            <a:pPr>
              <a:lnSpc>
                <a:spcPct val="150000"/>
              </a:lnSpc>
            </a:pPr>
            <a:r>
              <a:rPr lang="en-US" sz="1000" dirty="0" smtClean="0">
                <a:latin typeface="Times New Roman" panose="02020603050405020304" pitchFamily="18" charset="0"/>
                <a:cs typeface="Times New Roman" panose="02020603050405020304" pitchFamily="18" charset="0"/>
              </a:rPr>
              <a:t>      Saudi has invested heavily in curative health care by establishing many hospitals and basic care health facilities. However, there has been an increase in deaths from poor lifestyle diseases like cancer, blood pressure and </a:t>
            </a:r>
            <a:r>
              <a:rPr lang="en-US" sz="1000" dirty="0">
                <a:latin typeface="Times New Roman" panose="02020603050405020304" pitchFamily="18" charset="0"/>
                <a:cs typeface="Times New Roman" panose="02020603050405020304" pitchFamily="18" charset="0"/>
              </a:rPr>
              <a:t>diabetes </a:t>
            </a:r>
            <a:r>
              <a:rPr lang="en-US" sz="1000" dirty="0" smtClean="0">
                <a:latin typeface="Times New Roman" panose="02020603050405020304" pitchFamily="18" charset="0"/>
                <a:cs typeface="Times New Roman" panose="02020603050405020304" pitchFamily="18" charset="0"/>
              </a:rPr>
              <a:t>(El </a:t>
            </a:r>
            <a:r>
              <a:rPr lang="en-US" sz="1000" dirty="0" err="1">
                <a:latin typeface="Times New Roman" panose="02020603050405020304" pitchFamily="18" charset="0"/>
                <a:cs typeface="Times New Roman" panose="02020603050405020304" pitchFamily="18" charset="0"/>
              </a:rPr>
              <a:t>Bcheraoui</a:t>
            </a:r>
            <a:r>
              <a:rPr lang="en-US" sz="1000" dirty="0">
                <a:latin typeface="Times New Roman" panose="02020603050405020304" pitchFamily="18" charset="0"/>
                <a:cs typeface="Times New Roman" panose="02020603050405020304" pitchFamily="18" charset="0"/>
              </a:rPr>
              <a:t> et </a:t>
            </a:r>
            <a:r>
              <a:rPr lang="en-US" sz="1000" dirty="0" smtClean="0">
                <a:latin typeface="Times New Roman" panose="02020603050405020304" pitchFamily="18" charset="0"/>
                <a:cs typeface="Times New Roman" panose="02020603050405020304" pitchFamily="18" charset="0"/>
              </a:rPr>
              <a:t>al., 2015).</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The government is implementing strategies to curb this and one of such strategies is increasing its preventive care spending (</a:t>
            </a:r>
            <a:r>
              <a:rPr lang="en-US" sz="1000" dirty="0">
                <a:latin typeface="Times New Roman" panose="02020603050405020304" pitchFamily="18" charset="0"/>
                <a:cs typeface="Times New Roman" panose="02020603050405020304" pitchFamily="18" charset="0"/>
              </a:rPr>
              <a:t>Walston, </a:t>
            </a:r>
            <a:r>
              <a:rPr lang="en-US" sz="1000" dirty="0" smtClean="0">
                <a:latin typeface="Times New Roman" panose="02020603050405020304" pitchFamily="18" charset="0"/>
                <a:cs typeface="Times New Roman" panose="02020603050405020304" pitchFamily="18" charset="0"/>
              </a:rPr>
              <a:t>Al-Harbi &amp; Al-Omar, 2008).The government of Saudi is also investing in educating the public about good lifestyle choices.</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6</a:t>
            </a:fld>
            <a:endParaRPr lang="en-GB" dirty="0"/>
          </a:p>
        </p:txBody>
      </p:sp>
    </p:spTree>
    <p:extLst>
      <p:ext uri="{BB962C8B-B14F-4D97-AF65-F5344CB8AC3E}">
        <p14:creationId xmlns:p14="http://schemas.microsoft.com/office/powerpoint/2010/main" val="3288529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68559" y="4375668"/>
            <a:ext cx="5486400" cy="3600450"/>
          </a:xfrm>
        </p:spPr>
        <p:txBody>
          <a:bodyPr/>
          <a:lstStyle/>
          <a:p>
            <a:r>
              <a:rPr lang="en-US" sz="1000" dirty="0" smtClean="0">
                <a:latin typeface="Times New Roman" panose="02020603050405020304" pitchFamily="18" charset="0"/>
                <a:cs typeface="Times New Roman" panose="02020603050405020304" pitchFamily="18" charset="0"/>
              </a:rPr>
              <a:t>      Health care in UK is paid by general taxation and all residents are offered public health care. The healthcare in UK is universal therefore its accessible and affordable to all. The system also has a privately funded healthcare for those who can afford. The </a:t>
            </a:r>
            <a:r>
              <a:rPr lang="en-US" sz="1000" dirty="0">
                <a:latin typeface="Times New Roman" panose="02020603050405020304" pitchFamily="18" charset="0"/>
                <a:cs typeface="Times New Roman" panose="02020603050405020304" pitchFamily="18" charset="0"/>
              </a:rPr>
              <a:t>Commonwealth Fund report </a:t>
            </a:r>
            <a:r>
              <a:rPr lang="en-US" sz="1000" dirty="0" smtClean="0">
                <a:latin typeface="Times New Roman" panose="02020603050405020304" pitchFamily="18" charset="0"/>
                <a:cs typeface="Times New Roman" panose="02020603050405020304" pitchFamily="18" charset="0"/>
              </a:rPr>
              <a:t>also reported that UK has a very efficient system when </a:t>
            </a:r>
            <a:r>
              <a:rPr lang="en-US" sz="1000" dirty="0">
                <a:latin typeface="Times New Roman" panose="02020603050405020304" pitchFamily="18" charset="0"/>
                <a:cs typeface="Times New Roman" panose="02020603050405020304" pitchFamily="18" charset="0"/>
              </a:rPr>
              <a:t>it </a:t>
            </a:r>
            <a:r>
              <a:rPr lang="en-US" sz="1000" dirty="0" smtClean="0">
                <a:latin typeface="Times New Roman" panose="02020603050405020304" pitchFamily="18" charset="0"/>
                <a:cs typeface="Times New Roman" panose="02020603050405020304" pitchFamily="18" charset="0"/>
              </a:rPr>
              <a:t>comes </a:t>
            </a:r>
            <a:r>
              <a:rPr lang="en-US" sz="1000" dirty="0">
                <a:latin typeface="Times New Roman" panose="02020603050405020304" pitchFamily="18" charset="0"/>
                <a:cs typeface="Times New Roman" panose="02020603050405020304" pitchFamily="18" charset="0"/>
              </a:rPr>
              <a:t>to </a:t>
            </a:r>
            <a:r>
              <a:rPr lang="en-US" sz="1000" dirty="0" smtClean="0">
                <a:latin typeface="Times New Roman" panose="02020603050405020304" pitchFamily="18" charset="0"/>
                <a:cs typeface="Times New Roman" panose="02020603050405020304" pitchFamily="18" charset="0"/>
              </a:rPr>
              <a:t>access to care and the quality of care (Ferlie</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&amp; </a:t>
            </a:r>
            <a:r>
              <a:rPr lang="en-US" sz="1000" dirty="0">
                <a:latin typeface="Times New Roman" panose="02020603050405020304" pitchFamily="18" charset="0"/>
                <a:cs typeface="Times New Roman" panose="02020603050405020304" pitchFamily="18" charset="0"/>
              </a:rPr>
              <a:t>Shortell, </a:t>
            </a:r>
            <a:r>
              <a:rPr lang="en-US" sz="1000" dirty="0" smtClean="0">
                <a:latin typeface="Times New Roman" panose="02020603050405020304" pitchFamily="18" charset="0"/>
                <a:cs typeface="Times New Roman" panose="02020603050405020304" pitchFamily="18" charset="0"/>
              </a:rPr>
              <a:t>2001). Germany </a:t>
            </a:r>
            <a:r>
              <a:rPr lang="en-US" sz="1000" dirty="0">
                <a:latin typeface="Times New Roman" panose="02020603050405020304" pitchFamily="18" charset="0"/>
                <a:cs typeface="Times New Roman" panose="02020603050405020304" pitchFamily="18" charset="0"/>
              </a:rPr>
              <a:t>has </a:t>
            </a:r>
            <a:r>
              <a:rPr lang="en-US" sz="1000" dirty="0" smtClean="0">
                <a:latin typeface="Times New Roman" panose="02020603050405020304" pitchFamily="18" charset="0"/>
                <a:cs typeface="Times New Roman" panose="02020603050405020304" pitchFamily="18" charset="0"/>
              </a:rPr>
              <a:t>collective </a:t>
            </a:r>
            <a:r>
              <a:rPr lang="en-US" sz="1000" dirty="0">
                <a:latin typeface="Times New Roman" panose="02020603050405020304" pitchFamily="18" charset="0"/>
                <a:cs typeface="Times New Roman" panose="02020603050405020304" pitchFamily="18" charset="0"/>
              </a:rPr>
              <a:t>healthcare coverage, </a:t>
            </a:r>
            <a:r>
              <a:rPr lang="en-US" sz="1000" dirty="0" smtClean="0">
                <a:latin typeface="Times New Roman" panose="02020603050405020304" pitchFamily="18" charset="0"/>
                <a:cs typeface="Times New Roman" panose="02020603050405020304" pitchFamily="18" charset="0"/>
              </a:rPr>
              <a:t>meaning everyone in </a:t>
            </a:r>
            <a:r>
              <a:rPr lang="en-US" sz="1000" dirty="0">
                <a:latin typeface="Times New Roman" panose="02020603050405020304" pitchFamily="18" charset="0"/>
                <a:cs typeface="Times New Roman" panose="02020603050405020304" pitchFamily="18" charset="0"/>
              </a:rPr>
              <a:t>Germany </a:t>
            </a:r>
            <a:r>
              <a:rPr lang="en-US" sz="1000" dirty="0" smtClean="0">
                <a:latin typeface="Times New Roman" panose="02020603050405020304" pitchFamily="18" charset="0"/>
                <a:cs typeface="Times New Roman" panose="02020603050405020304" pitchFamily="18" charset="0"/>
              </a:rPr>
              <a:t>needs to </a:t>
            </a:r>
            <a:r>
              <a:rPr lang="en-US" sz="1000" dirty="0">
                <a:latin typeface="Times New Roman" panose="02020603050405020304" pitchFamily="18" charset="0"/>
                <a:cs typeface="Times New Roman" panose="02020603050405020304" pitchFamily="18" charset="0"/>
              </a:rPr>
              <a:t>have health </a:t>
            </a:r>
            <a:r>
              <a:rPr lang="en-US" sz="1000" dirty="0" smtClean="0">
                <a:latin typeface="Times New Roman" panose="02020603050405020304" pitchFamily="18" charset="0"/>
                <a:cs typeface="Times New Roman" panose="02020603050405020304" pitchFamily="18" charset="0"/>
              </a:rPr>
              <a:t>insurance (</a:t>
            </a:r>
            <a:r>
              <a:rPr lang="en-US" sz="1000" dirty="0" err="1" smtClean="0">
                <a:latin typeface="Times New Roman" panose="02020603050405020304" pitchFamily="18" charset="0"/>
                <a:cs typeface="Times New Roman" panose="02020603050405020304" pitchFamily="18" charset="0"/>
              </a:rPr>
              <a:t>Busse</a:t>
            </a:r>
            <a:r>
              <a:rPr lang="en-US" sz="1000" dirty="0" smtClean="0">
                <a:latin typeface="Times New Roman" panose="02020603050405020304" pitchFamily="18" charset="0"/>
                <a:cs typeface="Times New Roman" panose="02020603050405020304" pitchFamily="18" charset="0"/>
              </a:rPr>
              <a:t> et al, 2004). Most people have the public cover with only about ten percent under private coverage. This makes healthcare cheap and affordable to all. Despite having health facilities well distributed all over the country</a:t>
            </a:r>
            <a:r>
              <a:rPr lang="en-US" sz="1000" dirty="0">
                <a:latin typeface="Times New Roman" panose="02020603050405020304" pitchFamily="18" charset="0"/>
                <a:cs typeface="Times New Roman" panose="02020603050405020304" pitchFamily="18" charset="0"/>
              </a:rPr>
              <a:t>, Saudi </a:t>
            </a:r>
            <a:r>
              <a:rPr lang="en-US" sz="1000" dirty="0" smtClean="0">
                <a:latin typeface="Times New Roman" panose="02020603050405020304" pitchFamily="18" charset="0"/>
                <a:cs typeface="Times New Roman" panose="02020603050405020304" pitchFamily="18" charset="0"/>
              </a:rPr>
              <a:t>struggles </a:t>
            </a:r>
            <a:r>
              <a:rPr lang="en-US" sz="1000" dirty="0">
                <a:latin typeface="Times New Roman" panose="02020603050405020304" pitchFamily="18" charset="0"/>
                <a:cs typeface="Times New Roman" panose="02020603050405020304" pitchFamily="18" charset="0"/>
              </a:rPr>
              <a:t>to provide </a:t>
            </a:r>
            <a:r>
              <a:rPr lang="en-US" sz="1000" dirty="0" smtClean="0">
                <a:latin typeface="Times New Roman" panose="02020603050405020304" pitchFamily="18" charset="0"/>
                <a:cs typeface="Times New Roman" panose="02020603050405020304" pitchFamily="18" charset="0"/>
              </a:rPr>
              <a:t>quality and affordable healthcare </a:t>
            </a:r>
            <a:r>
              <a:rPr lang="en-US" sz="1000" dirty="0">
                <a:latin typeface="Times New Roman" panose="02020603050405020304" pitchFamily="18" charset="0"/>
                <a:cs typeface="Times New Roman" panose="02020603050405020304" pitchFamily="18" charset="0"/>
              </a:rPr>
              <a:t>services to </a:t>
            </a:r>
            <a:r>
              <a:rPr lang="en-US" sz="1000" dirty="0" smtClean="0">
                <a:latin typeface="Times New Roman" panose="02020603050405020304" pitchFamily="18" charset="0"/>
                <a:cs typeface="Times New Roman" panose="02020603050405020304" pitchFamily="18" charset="0"/>
              </a:rPr>
              <a:t>its </a:t>
            </a:r>
            <a:r>
              <a:rPr lang="en-US" sz="1000" dirty="0">
                <a:latin typeface="Times New Roman" panose="02020603050405020304" pitchFamily="18" charset="0"/>
                <a:cs typeface="Times New Roman" panose="02020603050405020304" pitchFamily="18" charset="0"/>
              </a:rPr>
              <a:t>citizens (El </a:t>
            </a:r>
            <a:r>
              <a:rPr lang="en-US" sz="1000" dirty="0" err="1">
                <a:latin typeface="Times New Roman" panose="02020603050405020304" pitchFamily="18" charset="0"/>
                <a:cs typeface="Times New Roman" panose="02020603050405020304" pitchFamily="18" charset="0"/>
              </a:rPr>
              <a:t>Bcheraoui</a:t>
            </a:r>
            <a:r>
              <a:rPr lang="en-US" sz="1000" dirty="0">
                <a:latin typeface="Times New Roman" panose="02020603050405020304" pitchFamily="18" charset="0"/>
                <a:cs typeface="Times New Roman" panose="02020603050405020304" pitchFamily="18" charset="0"/>
              </a:rPr>
              <a:t> et al., 2015).</a:t>
            </a:r>
          </a:p>
          <a:p>
            <a:pPr marL="171450" indent="-171450">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7</a:t>
            </a:fld>
            <a:endParaRPr lang="en-GB" dirty="0"/>
          </a:p>
        </p:txBody>
      </p:sp>
    </p:spTree>
    <p:extLst>
      <p:ext uri="{BB962C8B-B14F-4D97-AF65-F5344CB8AC3E}">
        <p14:creationId xmlns:p14="http://schemas.microsoft.com/office/powerpoint/2010/main" val="1194165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13464"/>
            <a:ext cx="5486400" cy="3600450"/>
          </a:xfrm>
        </p:spPr>
        <p:txBody>
          <a:bodyPr/>
          <a:lstStyle/>
          <a:p>
            <a:r>
              <a:rPr lang="en-US" sz="1000" dirty="0" smtClean="0">
                <a:latin typeface="Times New Roman" panose="02020603050405020304" pitchFamily="18" charset="0"/>
                <a:cs typeface="Times New Roman" panose="02020603050405020304" pitchFamily="18" charset="0"/>
              </a:rPr>
              <a:t>        The UK health </a:t>
            </a:r>
            <a:r>
              <a:rPr lang="en-US" sz="1000" dirty="0">
                <a:latin typeface="Times New Roman" panose="02020603050405020304" pitchFamily="18" charset="0"/>
                <a:cs typeface="Times New Roman" panose="02020603050405020304" pitchFamily="18" charset="0"/>
              </a:rPr>
              <a:t>records system </a:t>
            </a:r>
            <a:r>
              <a:rPr lang="en-US" sz="1000" dirty="0" smtClean="0">
                <a:latin typeface="Times New Roman" panose="02020603050405020304" pitchFamily="18" charset="0"/>
                <a:cs typeface="Times New Roman" panose="02020603050405020304" pitchFamily="18" charset="0"/>
              </a:rPr>
              <a:t>presented problems </a:t>
            </a:r>
            <a:r>
              <a:rPr lang="en-US" sz="1000" dirty="0">
                <a:latin typeface="Times New Roman" panose="02020603050405020304" pitchFamily="18" charset="0"/>
                <a:cs typeface="Times New Roman" panose="02020603050405020304" pitchFamily="18" charset="0"/>
              </a:rPr>
              <a:t>with </a:t>
            </a:r>
            <a:r>
              <a:rPr lang="en-US" sz="1000" dirty="0" smtClean="0">
                <a:latin typeface="Times New Roman" panose="02020603050405020304" pitchFamily="18" charset="0"/>
                <a:cs typeface="Times New Roman" panose="02020603050405020304" pitchFamily="18" charset="0"/>
              </a:rPr>
              <a:t>bad </a:t>
            </a:r>
            <a:r>
              <a:rPr lang="en-US" sz="1000" dirty="0">
                <a:latin typeface="Times New Roman" panose="02020603050405020304" pitchFamily="18" charset="0"/>
                <a:cs typeface="Times New Roman" panose="02020603050405020304" pitchFamily="18" charset="0"/>
              </a:rPr>
              <a:t>user requirements </a:t>
            </a:r>
            <a:r>
              <a:rPr lang="en-US" sz="1000" dirty="0" smtClean="0">
                <a:latin typeface="Times New Roman" panose="02020603050405020304" pitchFamily="18" charset="0"/>
                <a:cs typeface="Times New Roman" panose="02020603050405020304" pitchFamily="18" charset="0"/>
              </a:rPr>
              <a:t>evaluation, </a:t>
            </a:r>
            <a:r>
              <a:rPr lang="en-US" sz="1000" dirty="0">
                <a:latin typeface="Times New Roman" panose="02020603050405020304" pitchFamily="18" charset="0"/>
                <a:cs typeface="Times New Roman" panose="02020603050405020304" pitchFamily="18" charset="0"/>
              </a:rPr>
              <a:t>the </a:t>
            </a:r>
            <a:r>
              <a:rPr lang="en-US" sz="1000" dirty="0" smtClean="0">
                <a:latin typeface="Times New Roman" panose="02020603050405020304" pitchFamily="18" charset="0"/>
                <a:cs typeface="Times New Roman" panose="02020603050405020304" pitchFamily="18" charset="0"/>
              </a:rPr>
              <a:t>lack of addressing </a:t>
            </a:r>
            <a:r>
              <a:rPr lang="en-US" sz="1000" dirty="0">
                <a:latin typeface="Times New Roman" panose="02020603050405020304" pitchFamily="18" charset="0"/>
                <a:cs typeface="Times New Roman" panose="02020603050405020304" pitchFamily="18" charset="0"/>
              </a:rPr>
              <a:t>patient </a:t>
            </a:r>
            <a:r>
              <a:rPr lang="en-US" sz="1000" dirty="0" smtClean="0">
                <a:latin typeface="Times New Roman" panose="02020603050405020304" pitchFamily="18" charset="0"/>
                <a:cs typeface="Times New Roman" panose="02020603050405020304" pitchFamily="18" charset="0"/>
              </a:rPr>
              <a:t>privacy, </a:t>
            </a:r>
            <a:r>
              <a:rPr lang="en-US" sz="1000" dirty="0">
                <a:latin typeface="Times New Roman" panose="02020603050405020304" pitchFamily="18" charset="0"/>
                <a:cs typeface="Times New Roman" panose="02020603050405020304" pitchFamily="18" charset="0"/>
              </a:rPr>
              <a:t>overambitious </a:t>
            </a:r>
            <a:r>
              <a:rPr lang="en-US" sz="1000" dirty="0" smtClean="0">
                <a:latin typeface="Times New Roman" panose="02020603050405020304" pitchFamily="18" charset="0"/>
                <a:cs typeface="Times New Roman" panose="02020603050405020304" pitchFamily="18" charset="0"/>
              </a:rPr>
              <a:t>schedules, </a:t>
            </a:r>
            <a:r>
              <a:rPr lang="en-US" sz="1000" dirty="0">
                <a:latin typeface="Times New Roman" panose="02020603050405020304" pitchFamily="18" charset="0"/>
                <a:cs typeface="Times New Roman" panose="02020603050405020304" pitchFamily="18" charset="0"/>
              </a:rPr>
              <a:t>and </a:t>
            </a:r>
            <a:r>
              <a:rPr lang="en-US" sz="1000" dirty="0" smtClean="0">
                <a:latin typeface="Times New Roman" panose="02020603050405020304" pitchFamily="18" charset="0"/>
                <a:cs typeface="Times New Roman" panose="02020603050405020304" pitchFamily="18" charset="0"/>
              </a:rPr>
              <a:t>huge </a:t>
            </a:r>
            <a:r>
              <a:rPr lang="en-US" sz="1000" dirty="0">
                <a:latin typeface="Times New Roman" panose="02020603050405020304" pitchFamily="18" charset="0"/>
                <a:cs typeface="Times New Roman" panose="02020603050405020304" pitchFamily="18" charset="0"/>
              </a:rPr>
              <a:t>cost </a:t>
            </a:r>
            <a:r>
              <a:rPr lang="en-US" sz="1000" dirty="0" smtClean="0">
                <a:latin typeface="Times New Roman" panose="02020603050405020304" pitchFamily="18" charset="0"/>
                <a:cs typeface="Times New Roman" panose="02020603050405020304" pitchFamily="18" charset="0"/>
              </a:rPr>
              <a:t>overruns (Ferlie &amp; Shortell, 2001). The system was later closed down in 2011. Hospitals in UK </a:t>
            </a:r>
            <a:r>
              <a:rPr lang="en-US" sz="1000" dirty="0">
                <a:latin typeface="Times New Roman" panose="02020603050405020304" pitchFamily="18" charset="0"/>
                <a:cs typeface="Times New Roman" panose="02020603050405020304" pitchFamily="18" charset="0"/>
              </a:rPr>
              <a:t>lack </a:t>
            </a:r>
            <a:r>
              <a:rPr lang="en-US" sz="1000" dirty="0" smtClean="0">
                <a:latin typeface="Times New Roman" panose="02020603050405020304" pitchFamily="18" charset="0"/>
                <a:cs typeface="Times New Roman" panose="02020603050405020304" pitchFamily="18" charset="0"/>
              </a:rPr>
              <a:t>all-inclusive </a:t>
            </a:r>
            <a:r>
              <a:rPr lang="en-US" sz="1000" dirty="0">
                <a:latin typeface="Times New Roman" panose="02020603050405020304" pitchFamily="18" charset="0"/>
                <a:cs typeface="Times New Roman" panose="02020603050405020304" pitchFamily="18" charset="0"/>
              </a:rPr>
              <a:t>electronic patient record (EPR) </a:t>
            </a:r>
            <a:r>
              <a:rPr lang="en-US" sz="1000" dirty="0" smtClean="0">
                <a:latin typeface="Times New Roman" panose="02020603050405020304" pitchFamily="18" charset="0"/>
                <a:cs typeface="Times New Roman" panose="02020603050405020304" pitchFamily="18" charset="0"/>
              </a:rPr>
              <a:t>systems. The German electronic </a:t>
            </a:r>
            <a:r>
              <a:rPr lang="en-US" sz="1000" dirty="0">
                <a:latin typeface="Times New Roman" panose="02020603050405020304" pitchFamily="18" charset="0"/>
                <a:cs typeface="Times New Roman" panose="02020603050405020304" pitchFamily="18" charset="0"/>
              </a:rPr>
              <a:t>health insurance </a:t>
            </a:r>
            <a:r>
              <a:rPr lang="en-US" sz="1000" dirty="0" smtClean="0">
                <a:latin typeface="Times New Roman" panose="02020603050405020304" pitchFamily="18" charset="0"/>
                <a:cs typeface="Times New Roman" panose="02020603050405020304" pitchFamily="18" charset="0"/>
              </a:rPr>
              <a:t>card reduces </a:t>
            </a:r>
            <a:r>
              <a:rPr lang="en-US" sz="1000" dirty="0">
                <a:latin typeface="Times New Roman" panose="02020603050405020304" pitchFamily="18" charset="0"/>
                <a:cs typeface="Times New Roman" panose="02020603050405020304" pitchFamily="18" charset="0"/>
              </a:rPr>
              <a:t>administrative costs in </a:t>
            </a:r>
            <a:r>
              <a:rPr lang="en-US" sz="1000" dirty="0" smtClean="0">
                <a:latin typeface="Times New Roman" panose="02020603050405020304" pitchFamily="18" charset="0"/>
                <a:cs typeface="Times New Roman" panose="02020603050405020304" pitchFamily="18" charset="0"/>
              </a:rPr>
              <a:t>health care </a:t>
            </a:r>
            <a:r>
              <a:rPr lang="en-US" sz="1000" dirty="0">
                <a:latin typeface="Times New Roman" panose="02020603050405020304" pitchFamily="18" charset="0"/>
                <a:cs typeface="Times New Roman" panose="02020603050405020304" pitchFamily="18" charset="0"/>
              </a:rPr>
              <a:t>and </a:t>
            </a:r>
            <a:r>
              <a:rPr lang="en-US" sz="1000" dirty="0" smtClean="0">
                <a:latin typeface="Times New Roman" panose="02020603050405020304" pitchFamily="18" charset="0"/>
                <a:cs typeface="Times New Roman" panose="02020603050405020304" pitchFamily="18" charset="0"/>
              </a:rPr>
              <a:t>streamlines access to information for </a:t>
            </a:r>
            <a:r>
              <a:rPr lang="en-US" sz="1000" dirty="0">
                <a:latin typeface="Times New Roman" panose="02020603050405020304" pitchFamily="18" charset="0"/>
                <a:cs typeface="Times New Roman" panose="02020603050405020304" pitchFamily="18" charset="0"/>
              </a:rPr>
              <a:t>medical workers. </a:t>
            </a:r>
            <a:r>
              <a:rPr lang="en-US" sz="1000" dirty="0" smtClean="0">
                <a:latin typeface="Times New Roman" panose="02020603050405020304" pitchFamily="18" charset="0"/>
                <a:cs typeface="Times New Roman" panose="02020603050405020304" pitchFamily="18" charset="0"/>
              </a:rPr>
              <a:t>The card is safe as it has the holders photo </a:t>
            </a:r>
            <a:r>
              <a:rPr lang="en-US" sz="1000" dirty="0">
                <a:latin typeface="Times New Roman" panose="02020603050405020304" pitchFamily="18" charset="0"/>
                <a:cs typeface="Times New Roman" panose="02020603050405020304" pitchFamily="18" charset="0"/>
              </a:rPr>
              <a:t>which helps reduce the </a:t>
            </a:r>
            <a:r>
              <a:rPr lang="en-US" sz="1000" dirty="0" smtClean="0">
                <a:latin typeface="Times New Roman" panose="02020603050405020304" pitchFamily="18" charset="0"/>
                <a:cs typeface="Times New Roman" panose="02020603050405020304" pitchFamily="18" charset="0"/>
              </a:rPr>
              <a:t>misuse </a:t>
            </a:r>
            <a:r>
              <a:rPr lang="en-US" sz="1000" dirty="0">
                <a:latin typeface="Times New Roman" panose="02020603050405020304" pitchFamily="18" charset="0"/>
                <a:cs typeface="Times New Roman" panose="02020603050405020304" pitchFamily="18" charset="0"/>
              </a:rPr>
              <a:t>of health insurance </a:t>
            </a:r>
            <a:r>
              <a:rPr lang="en-US" sz="1000" dirty="0" smtClean="0">
                <a:latin typeface="Times New Roman" panose="02020603050405020304" pitchFamily="18" charset="0"/>
                <a:cs typeface="Times New Roman" panose="02020603050405020304" pitchFamily="18" charset="0"/>
              </a:rPr>
              <a:t>rights (</a:t>
            </a:r>
            <a:r>
              <a:rPr lang="en-US" sz="1000" dirty="0" err="1" smtClean="0">
                <a:latin typeface="Times New Roman" panose="02020603050405020304" pitchFamily="18" charset="0"/>
                <a:cs typeface="Times New Roman" panose="02020603050405020304" pitchFamily="18" charset="0"/>
              </a:rPr>
              <a:t>Busse</a:t>
            </a:r>
            <a:r>
              <a:rPr lang="en-US" sz="1000" dirty="0" smtClean="0">
                <a:latin typeface="Times New Roman" panose="02020603050405020304" pitchFamily="18" charset="0"/>
                <a:cs typeface="Times New Roman" panose="02020603050405020304" pitchFamily="18" charset="0"/>
              </a:rPr>
              <a:t> et al, 2004). Implementation of electronic health records is one of the priorities in Saudi’s health care plan in line with vision 2030.The implementation of the electronic health records will help the health practitioners in their work (</a:t>
            </a:r>
            <a:r>
              <a:rPr lang="en-US" sz="1000" dirty="0" err="1" smtClean="0">
                <a:latin typeface="Times New Roman" panose="02020603050405020304" pitchFamily="18" charset="0"/>
                <a:cs typeface="Times New Roman" panose="02020603050405020304" pitchFamily="18" charset="0"/>
              </a:rPr>
              <a:t>Walston</a:t>
            </a:r>
            <a:r>
              <a:rPr lang="en-US" sz="1000" dirty="0" smtClean="0">
                <a:latin typeface="Times New Roman" panose="02020603050405020304" pitchFamily="18" charset="0"/>
                <a:cs typeface="Times New Roman" panose="02020603050405020304" pitchFamily="18" charset="0"/>
              </a:rPr>
              <a:t> et al., 2008). However, it is projected to have a number of challenges the main one being confidentiality of patient’s data.</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8</a:t>
            </a:fld>
            <a:endParaRPr lang="en-GB" dirty="0"/>
          </a:p>
        </p:txBody>
      </p:sp>
    </p:spTree>
    <p:extLst>
      <p:ext uri="{BB962C8B-B14F-4D97-AF65-F5344CB8AC3E}">
        <p14:creationId xmlns:p14="http://schemas.microsoft.com/office/powerpoint/2010/main" val="4178994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23950"/>
            <a:ext cx="5486400" cy="3086100"/>
          </a:xfrm>
        </p:spPr>
      </p:sp>
      <p:sp>
        <p:nvSpPr>
          <p:cNvPr id="3" name="Notes Placeholder 2"/>
          <p:cNvSpPr>
            <a:spLocks noGrp="1"/>
          </p:cNvSpPr>
          <p:nvPr>
            <p:ph type="body" idx="1"/>
          </p:nvPr>
        </p:nvSpPr>
        <p:spPr>
          <a:xfrm>
            <a:off x="1034143" y="4431652"/>
            <a:ext cx="5486400" cy="3600450"/>
          </a:xfrm>
        </p:spPr>
        <p:txBody>
          <a:bodyPr/>
          <a:lstStyle/>
          <a:p>
            <a:r>
              <a:rPr lang="en-US" sz="1000" dirty="0" smtClean="0">
                <a:latin typeface="Times New Roman" panose="02020603050405020304" pitchFamily="18" charset="0"/>
                <a:cs typeface="Times New Roman" panose="02020603050405020304" pitchFamily="18" charset="0"/>
              </a:rPr>
              <a:t>        The health care in united kingdom is devolved with each country making its own healthcare policies </a:t>
            </a:r>
            <a:r>
              <a:rPr lang="en-GB" sz="1000" dirty="0">
                <a:latin typeface="Times New Roman" panose="02020603050405020304" pitchFamily="18" charset="0"/>
                <a:cs typeface="Times New Roman" panose="02020603050405020304" pitchFamily="18" charset="0"/>
              </a:rPr>
              <a:t>(</a:t>
            </a:r>
            <a:r>
              <a:rPr lang="en-US" sz="1000" dirty="0">
                <a:latin typeface="Times New Roman" panose="02020603050405020304" pitchFamily="18" charset="0"/>
                <a:cs typeface="Times New Roman" panose="02020603050405020304" pitchFamily="18" charset="0"/>
              </a:rPr>
              <a:t>Ferlie &amp; Shortell, 2001)</a:t>
            </a:r>
            <a:r>
              <a:rPr lang="en-GB" sz="1000"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This has resulted to non uniformity in the healthcare system. However, the national health system overall policies are set by the UK government. the UK government provides </a:t>
            </a:r>
            <a:r>
              <a:rPr lang="en-US" sz="1000" dirty="0">
                <a:latin typeface="Times New Roman" panose="02020603050405020304" pitchFamily="18" charset="0"/>
                <a:cs typeface="Times New Roman" panose="02020603050405020304" pitchFamily="18" charset="0"/>
              </a:rPr>
              <a:t>block </a:t>
            </a:r>
            <a:r>
              <a:rPr lang="en-US" sz="1000" dirty="0" smtClean="0">
                <a:latin typeface="Times New Roman" panose="02020603050405020304" pitchFamily="18" charset="0"/>
                <a:cs typeface="Times New Roman" panose="02020603050405020304" pitchFamily="18" charset="0"/>
              </a:rPr>
              <a:t>funding </a:t>
            </a:r>
            <a:r>
              <a:rPr lang="en-US" sz="1000" dirty="0">
                <a:latin typeface="Times New Roman" panose="02020603050405020304" pitchFamily="18" charset="0"/>
                <a:cs typeface="Times New Roman" panose="02020603050405020304" pitchFamily="18" charset="0"/>
              </a:rPr>
              <a:t>to the other three </a:t>
            </a:r>
            <a:r>
              <a:rPr lang="en-US" sz="1000" dirty="0" smtClean="0">
                <a:latin typeface="Times New Roman" panose="02020603050405020304" pitchFamily="18" charset="0"/>
                <a:cs typeface="Times New Roman" panose="02020603050405020304" pitchFamily="18" charset="0"/>
              </a:rPr>
              <a:t>nations, </a:t>
            </a:r>
            <a:r>
              <a:rPr lang="en-US" sz="1000" dirty="0">
                <a:latin typeface="Times New Roman" panose="02020603050405020304" pitchFamily="18" charset="0"/>
                <a:cs typeface="Times New Roman" panose="02020603050405020304" pitchFamily="18" charset="0"/>
              </a:rPr>
              <a:t>under which their </a:t>
            </a:r>
            <a:r>
              <a:rPr lang="en-US" sz="1000" dirty="0" smtClean="0">
                <a:latin typeface="Times New Roman" panose="02020603050405020304" pitchFamily="18" charset="0"/>
                <a:cs typeface="Times New Roman" panose="02020603050405020304" pitchFamily="18" charset="0"/>
              </a:rPr>
              <a:t>governments regulate </a:t>
            </a:r>
            <a:r>
              <a:rPr lang="en-US" sz="1000" dirty="0">
                <a:latin typeface="Times New Roman" panose="02020603050405020304" pitchFamily="18" charset="0"/>
                <a:cs typeface="Times New Roman" panose="02020603050405020304" pitchFamily="18" charset="0"/>
              </a:rPr>
              <a:t>how much of that block </a:t>
            </a:r>
            <a:r>
              <a:rPr lang="en-US" sz="1000" dirty="0" smtClean="0">
                <a:latin typeface="Times New Roman" panose="02020603050405020304" pitchFamily="18" charset="0"/>
                <a:cs typeface="Times New Roman" panose="02020603050405020304" pitchFamily="18" charset="0"/>
              </a:rPr>
              <a:t>funding </a:t>
            </a:r>
            <a:r>
              <a:rPr lang="en-US" sz="1000" dirty="0">
                <a:latin typeface="Times New Roman" panose="02020603050405020304" pitchFamily="18" charset="0"/>
                <a:cs typeface="Times New Roman" panose="02020603050405020304" pitchFamily="18" charset="0"/>
              </a:rPr>
              <a:t>to </a:t>
            </a:r>
            <a:r>
              <a:rPr lang="en-US" sz="1000" dirty="0" smtClean="0">
                <a:latin typeface="Times New Roman" panose="02020603050405020304" pitchFamily="18" charset="0"/>
                <a:cs typeface="Times New Roman" panose="02020603050405020304" pitchFamily="18" charset="0"/>
              </a:rPr>
              <a:t>use </a:t>
            </a:r>
            <a:r>
              <a:rPr lang="en-US" sz="1000" dirty="0">
                <a:latin typeface="Times New Roman" panose="02020603050405020304" pitchFamily="18" charset="0"/>
                <a:cs typeface="Times New Roman" panose="02020603050405020304" pitchFamily="18" charset="0"/>
              </a:rPr>
              <a:t>on health </a:t>
            </a:r>
            <a:r>
              <a:rPr lang="en-US" sz="1000" dirty="0" smtClean="0">
                <a:latin typeface="Times New Roman" panose="02020603050405020304" pitchFamily="18" charset="0"/>
                <a:cs typeface="Times New Roman" panose="02020603050405020304" pitchFamily="18" charset="0"/>
              </a:rPr>
              <a:t>care. Despite </a:t>
            </a:r>
            <a:r>
              <a:rPr lang="en-US" sz="1000" dirty="0">
                <a:latin typeface="Times New Roman" panose="02020603050405020304" pitchFamily="18" charset="0"/>
                <a:cs typeface="Times New Roman" panose="02020603050405020304" pitchFamily="18" charset="0"/>
              </a:rPr>
              <a:t>the </a:t>
            </a:r>
            <a:r>
              <a:rPr lang="en-US" sz="1000" dirty="0" smtClean="0">
                <a:latin typeface="Times New Roman" panose="02020603050405020304" pitchFamily="18" charset="0"/>
                <a:cs typeface="Times New Roman" panose="02020603050405020304" pitchFamily="18" charset="0"/>
              </a:rPr>
              <a:t>effort </a:t>
            </a:r>
            <a:r>
              <a:rPr lang="en-US" sz="1000" dirty="0">
                <a:latin typeface="Times New Roman" panose="02020603050405020304" pitchFamily="18" charset="0"/>
                <a:cs typeface="Times New Roman" panose="02020603050405020304" pitchFamily="18" charset="0"/>
              </a:rPr>
              <a:t>to integrate evidence-based </a:t>
            </a:r>
            <a:r>
              <a:rPr lang="en-US" sz="1000" dirty="0" smtClean="0">
                <a:latin typeface="Times New Roman" panose="02020603050405020304" pitchFamily="18" charset="0"/>
                <a:cs typeface="Times New Roman" panose="02020603050405020304" pitchFamily="18" charset="0"/>
              </a:rPr>
              <a:t>policy making in Germany health care, </a:t>
            </a:r>
            <a:r>
              <a:rPr lang="en-US" sz="1000" dirty="0">
                <a:latin typeface="Times New Roman" panose="02020603050405020304" pitchFamily="18" charset="0"/>
                <a:cs typeface="Times New Roman" panose="02020603050405020304" pitchFamily="18" charset="0"/>
              </a:rPr>
              <a:t>there is </a:t>
            </a:r>
            <a:r>
              <a:rPr lang="en-US" sz="1000" dirty="0" smtClean="0">
                <a:latin typeface="Times New Roman" panose="02020603050405020304" pitchFamily="18" charset="0"/>
                <a:cs typeface="Times New Roman" panose="02020603050405020304" pitchFamily="18" charset="0"/>
              </a:rPr>
              <a:t>inadequate </a:t>
            </a:r>
            <a:r>
              <a:rPr lang="en-US" sz="1000" dirty="0">
                <a:latin typeface="Times New Roman" panose="02020603050405020304" pitchFamily="18" charset="0"/>
                <a:cs typeface="Times New Roman" panose="02020603050405020304" pitchFamily="18" charset="0"/>
              </a:rPr>
              <a:t>knowledge on the </a:t>
            </a:r>
            <a:r>
              <a:rPr lang="en-US" sz="1000" dirty="0" smtClean="0">
                <a:latin typeface="Times New Roman" panose="02020603050405020304" pitchFamily="18" charset="0"/>
                <a:cs typeface="Times New Roman" panose="02020603050405020304" pitchFamily="18" charset="0"/>
              </a:rPr>
              <a:t>current situation of </a:t>
            </a:r>
            <a:r>
              <a:rPr lang="en-US" sz="1000" dirty="0">
                <a:latin typeface="Times New Roman" panose="02020603050405020304" pitchFamily="18" charset="0"/>
                <a:cs typeface="Times New Roman" panose="02020603050405020304" pitchFamily="18" charset="0"/>
              </a:rPr>
              <a:t>this process in </a:t>
            </a:r>
            <a:r>
              <a:rPr lang="en-US" sz="1000" dirty="0" smtClean="0">
                <a:latin typeface="Times New Roman" panose="02020603050405020304" pitchFamily="18" charset="0"/>
                <a:cs typeface="Times New Roman" panose="02020603050405020304" pitchFamily="18" charset="0"/>
              </a:rPr>
              <a:t>health </a:t>
            </a:r>
            <a:r>
              <a:rPr lang="en-US" sz="1000" dirty="0">
                <a:latin typeface="Times New Roman" panose="02020603050405020304" pitchFamily="18" charset="0"/>
                <a:cs typeface="Times New Roman" panose="02020603050405020304" pitchFamily="18" charset="0"/>
              </a:rPr>
              <a:t>care </a:t>
            </a:r>
            <a:r>
              <a:rPr lang="en-US" sz="1000" dirty="0" smtClean="0">
                <a:latin typeface="Times New Roman" panose="02020603050405020304" pitchFamily="18" charset="0"/>
                <a:cs typeface="Times New Roman" panose="02020603050405020304" pitchFamily="18" charset="0"/>
              </a:rPr>
              <a:t>system of Germany. However evidence based policy is a tool used in Germany health care system </a:t>
            </a:r>
            <a:r>
              <a:rPr lang="en-US" sz="1000" dirty="0">
                <a:latin typeface="Times New Roman" panose="02020603050405020304" pitchFamily="18" charset="0"/>
                <a:cs typeface="Times New Roman" panose="02020603050405020304" pitchFamily="18" charset="0"/>
              </a:rPr>
              <a:t>to facilitate the professionalization of </a:t>
            </a:r>
            <a:r>
              <a:rPr lang="en-US" sz="1000" dirty="0" smtClean="0">
                <a:latin typeface="Times New Roman" panose="02020603050405020304" pitchFamily="18" charset="0"/>
                <a:cs typeface="Times New Roman" panose="02020603050405020304" pitchFamily="18" charset="0"/>
              </a:rPr>
              <a:t>health care practitioners (</a:t>
            </a:r>
            <a:r>
              <a:rPr lang="en-US" sz="1000" dirty="0" err="1" smtClean="0">
                <a:latin typeface="Times New Roman" panose="02020603050405020304" pitchFamily="18" charset="0"/>
                <a:cs typeface="Times New Roman" panose="02020603050405020304" pitchFamily="18" charset="0"/>
              </a:rPr>
              <a:t>Busse</a:t>
            </a:r>
            <a:r>
              <a:rPr lang="en-US" sz="1000" dirty="0" smtClean="0">
                <a:latin typeface="Times New Roman" panose="02020603050405020304" pitchFamily="18" charset="0"/>
                <a:cs typeface="Times New Roman" panose="02020603050405020304" pitchFamily="18" charset="0"/>
              </a:rPr>
              <a:t> et al., 2004). In Saudi Arabia, the policies concerning health care are enshrined in the constitution. However the ministry of health have carried research and identified that there is a rapid increase in the number of lifestyle diseases as well as </a:t>
            </a:r>
            <a:r>
              <a:rPr lang="en-US" sz="1000" dirty="0">
                <a:latin typeface="Times New Roman" panose="02020603050405020304" pitchFamily="18" charset="0"/>
                <a:cs typeface="Times New Roman" panose="02020603050405020304" pitchFamily="18" charset="0"/>
              </a:rPr>
              <a:t>the population (</a:t>
            </a:r>
            <a:r>
              <a:rPr lang="en-US" sz="1000" dirty="0" err="1" smtClean="0">
                <a:latin typeface="Times New Roman" panose="02020603050405020304" pitchFamily="18" charset="0"/>
                <a:cs typeface="Times New Roman" panose="02020603050405020304" pitchFamily="18" charset="0"/>
              </a:rPr>
              <a:t>Walston</a:t>
            </a:r>
            <a:r>
              <a:rPr lang="en-US" sz="1000" dirty="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et al., </a:t>
            </a:r>
            <a:r>
              <a:rPr lang="en-US" sz="1000" dirty="0">
                <a:latin typeface="Times New Roman" panose="02020603050405020304" pitchFamily="18" charset="0"/>
                <a:cs typeface="Times New Roman" panose="02020603050405020304" pitchFamily="18" charset="0"/>
              </a:rPr>
              <a:t>2008). </a:t>
            </a:r>
            <a:r>
              <a:rPr lang="en-US" sz="1000" dirty="0" smtClean="0">
                <a:latin typeface="Times New Roman" panose="02020603050405020304" pitchFamily="18" charset="0"/>
                <a:cs typeface="Times New Roman" panose="02020603050405020304" pitchFamily="18" charset="0"/>
              </a:rPr>
              <a:t>As a result, the government is coming up with policies to help them achieve their vision 2030 health plans in regard to the findings.</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9</a:t>
            </a:fld>
            <a:endParaRPr lang="en-GB" dirty="0"/>
          </a:p>
        </p:txBody>
      </p:sp>
    </p:spTree>
    <p:extLst>
      <p:ext uri="{BB962C8B-B14F-4D97-AF65-F5344CB8AC3E}">
        <p14:creationId xmlns:p14="http://schemas.microsoft.com/office/powerpoint/2010/main" val="1101806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9350"/>
            <a:ext cx="5486400" cy="3086100"/>
          </a:xfrm>
        </p:spPr>
      </p:sp>
      <p:sp>
        <p:nvSpPr>
          <p:cNvPr id="3" name="Notes Placeholder 2"/>
          <p:cNvSpPr>
            <a:spLocks noGrp="1"/>
          </p:cNvSpPr>
          <p:nvPr>
            <p:ph type="body" idx="1"/>
          </p:nvPr>
        </p:nvSpPr>
        <p:spPr>
          <a:xfrm>
            <a:off x="765108" y="4394329"/>
            <a:ext cx="5194043" cy="3600450"/>
          </a:xfrm>
        </p:spPr>
        <p:txBody>
          <a:bodyPr/>
          <a:lstStyle/>
          <a:p>
            <a:pPr>
              <a:lnSpc>
                <a:spcPct val="150000"/>
              </a:lnSpc>
            </a:pPr>
            <a:r>
              <a:rPr lang="en-US" sz="1000" dirty="0" smtClean="0">
                <a:latin typeface="Times New Roman" panose="02020603050405020304" pitchFamily="18" charset="0"/>
                <a:cs typeface="Times New Roman" panose="02020603050405020304" pitchFamily="18" charset="0"/>
              </a:rPr>
              <a:t>       Government </a:t>
            </a:r>
            <a:r>
              <a:rPr lang="en-US" sz="1000" dirty="0">
                <a:latin typeface="Times New Roman" panose="02020603050405020304" pitchFamily="18" charset="0"/>
                <a:cs typeface="Times New Roman" panose="02020603050405020304" pitchFamily="18" charset="0"/>
              </a:rPr>
              <a:t>services are </a:t>
            </a:r>
            <a:r>
              <a:rPr lang="en-US" sz="1000" dirty="0" smtClean="0">
                <a:latin typeface="Times New Roman" panose="02020603050405020304" pitchFamily="18" charset="0"/>
                <a:cs typeface="Times New Roman" panose="02020603050405020304" pitchFamily="18" charset="0"/>
              </a:rPr>
              <a:t>presently offered by over ten agencies</a:t>
            </a:r>
            <a:r>
              <a:rPr lang="en-US" sz="1000" dirty="0">
                <a:latin typeface="Times New Roman" panose="02020603050405020304" pitchFamily="18" charset="0"/>
                <a:cs typeface="Times New Roman" panose="02020603050405020304" pitchFamily="18" charset="0"/>
              </a:rPr>
              <a:t>, including the </a:t>
            </a:r>
            <a:r>
              <a:rPr lang="en-US" sz="1000" dirty="0" smtClean="0">
                <a:latin typeface="Times New Roman" panose="02020603050405020304" pitchFamily="18" charset="0"/>
                <a:cs typeface="Times New Roman" panose="02020603050405020304" pitchFamily="18" charset="0"/>
              </a:rPr>
              <a:t>ministry of health. </a:t>
            </a:r>
            <a:r>
              <a:rPr lang="en-US" sz="1000" dirty="0">
                <a:latin typeface="Times New Roman" panose="02020603050405020304" pitchFamily="18" charset="0"/>
                <a:cs typeface="Times New Roman" panose="02020603050405020304" pitchFamily="18" charset="0"/>
              </a:rPr>
              <a:t>The </a:t>
            </a:r>
            <a:r>
              <a:rPr lang="en-US" sz="1000" dirty="0" smtClean="0">
                <a:latin typeface="Times New Roman" panose="02020603050405020304" pitchFamily="18" charset="0"/>
                <a:cs typeface="Times New Roman" panose="02020603050405020304" pitchFamily="18" charset="0"/>
              </a:rPr>
              <a:t>administration </a:t>
            </a:r>
            <a:r>
              <a:rPr lang="en-US" sz="1000" dirty="0">
                <a:latin typeface="Times New Roman" panose="02020603050405020304" pitchFamily="18" charset="0"/>
                <a:cs typeface="Times New Roman" panose="02020603050405020304" pitchFamily="18" charset="0"/>
              </a:rPr>
              <a:t>of these </a:t>
            </a:r>
            <a:r>
              <a:rPr lang="en-US" sz="1000" dirty="0" smtClean="0">
                <a:latin typeface="Times New Roman" panose="02020603050405020304" pitchFamily="18" charset="0"/>
                <a:cs typeface="Times New Roman" panose="02020603050405020304" pitchFamily="18" charset="0"/>
              </a:rPr>
              <a:t>facilities </a:t>
            </a:r>
            <a:r>
              <a:rPr lang="en-US" sz="1000" dirty="0">
                <a:latin typeface="Times New Roman" panose="02020603050405020304" pitchFamily="18" charset="0"/>
                <a:cs typeface="Times New Roman" panose="02020603050405020304" pitchFamily="18" charset="0"/>
              </a:rPr>
              <a:t>is not </a:t>
            </a:r>
            <a:r>
              <a:rPr lang="en-US" sz="1000" dirty="0" smtClean="0">
                <a:latin typeface="Times New Roman" panose="02020603050405020304" pitchFamily="18" charset="0"/>
                <a:cs typeface="Times New Roman" panose="02020603050405020304" pitchFamily="18" charset="0"/>
              </a:rPr>
              <a:t>constant, </a:t>
            </a:r>
            <a:r>
              <a:rPr lang="en-US" sz="1000" dirty="0">
                <a:latin typeface="Times New Roman" panose="02020603050405020304" pitchFamily="18" charset="0"/>
                <a:cs typeface="Times New Roman" panose="02020603050405020304" pitchFamily="18" charset="0"/>
              </a:rPr>
              <a:t>and some </a:t>
            </a:r>
            <a:r>
              <a:rPr lang="en-US" sz="1000" dirty="0" smtClean="0">
                <a:latin typeface="Times New Roman" panose="02020603050405020304" pitchFamily="18" charset="0"/>
                <a:cs typeface="Times New Roman" panose="02020603050405020304" pitchFamily="18" charset="0"/>
              </a:rPr>
              <a:t>that are managed </a:t>
            </a:r>
            <a:r>
              <a:rPr lang="en-US" sz="1000" dirty="0">
                <a:latin typeface="Times New Roman" panose="02020603050405020304" pitchFamily="18" charset="0"/>
                <a:cs typeface="Times New Roman" panose="02020603050405020304" pitchFamily="18" charset="0"/>
              </a:rPr>
              <a:t>by private </a:t>
            </a:r>
            <a:r>
              <a:rPr lang="en-US" sz="1000" dirty="0" smtClean="0">
                <a:latin typeface="Times New Roman" panose="02020603050405020304" pitchFamily="18" charset="0"/>
                <a:cs typeface="Times New Roman" panose="02020603050405020304" pitchFamily="18" charset="0"/>
              </a:rPr>
              <a:t>servicers </a:t>
            </a:r>
            <a:r>
              <a:rPr lang="en-US" sz="1000" dirty="0">
                <a:latin typeface="Times New Roman" panose="02020603050405020304" pitchFamily="18" charset="0"/>
                <a:cs typeface="Times New Roman" panose="02020603050405020304" pitchFamily="18" charset="0"/>
              </a:rPr>
              <a:t>are still </a:t>
            </a:r>
            <a:r>
              <a:rPr lang="en-US" sz="1000" dirty="0" smtClean="0">
                <a:latin typeface="Times New Roman" panose="02020603050405020304" pitchFamily="18" charset="0"/>
                <a:cs typeface="Times New Roman" panose="02020603050405020304" pitchFamily="18" charset="0"/>
              </a:rPr>
              <a:t>costly. Too much focus on curative care might in future create a challenge due to the rising number of lifestyle diseases that needs to be addressed by preventive care (</a:t>
            </a:r>
            <a:r>
              <a:rPr lang="en-US" sz="1000" dirty="0">
                <a:latin typeface="Times New Roman" panose="02020603050405020304" pitchFamily="18" charset="0"/>
                <a:cs typeface="Times New Roman" panose="02020603050405020304" pitchFamily="18" charset="0"/>
              </a:rPr>
              <a:t>El </a:t>
            </a:r>
            <a:r>
              <a:rPr lang="en-US" sz="1000" dirty="0" smtClean="0">
                <a:latin typeface="Times New Roman" panose="02020603050405020304" pitchFamily="18" charset="0"/>
                <a:cs typeface="Times New Roman" panose="02020603050405020304" pitchFamily="18" charset="0"/>
              </a:rPr>
              <a:t>Bcheraoui et al, 2015). According to </a:t>
            </a:r>
            <a:r>
              <a:rPr lang="en-US" sz="1000" dirty="0" err="1">
                <a:latin typeface="Times New Roman" panose="02020603050405020304" pitchFamily="18" charset="0"/>
                <a:cs typeface="Times New Roman" panose="02020603050405020304" pitchFamily="18" charset="0"/>
              </a:rPr>
              <a:t>W</a:t>
            </a:r>
            <a:r>
              <a:rPr lang="en-US" sz="1000" dirty="0" err="1" smtClean="0">
                <a:latin typeface="Times New Roman" panose="02020603050405020304" pitchFamily="18" charset="0"/>
                <a:cs typeface="Times New Roman" panose="02020603050405020304" pitchFamily="18" charset="0"/>
              </a:rPr>
              <a:t>alston</a:t>
            </a:r>
            <a:r>
              <a:rPr lang="en-US" sz="1000" dirty="0" smtClean="0">
                <a:latin typeface="Times New Roman" panose="02020603050405020304" pitchFamily="18" charset="0"/>
                <a:cs typeface="Times New Roman" panose="02020603050405020304" pitchFamily="18" charset="0"/>
              </a:rPr>
              <a:t> et al (2008), the current number of paramedics in Saudi pose a challenge in the future bearing in mind the rapid population growth in the country. The provision of free health care to all citizens that is enshrined in the constitution does not take into consideration the rising needs of the population when it comes to health as well as the rapid growth in the population.</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10</a:t>
            </a:fld>
            <a:endParaRPr lang="en-GB" dirty="0"/>
          </a:p>
        </p:txBody>
      </p:sp>
    </p:spTree>
    <p:extLst>
      <p:ext uri="{BB962C8B-B14F-4D97-AF65-F5344CB8AC3E}">
        <p14:creationId xmlns:p14="http://schemas.microsoft.com/office/powerpoint/2010/main" val="197615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smtClean="0">
                <a:latin typeface="Times New Roman" panose="02020603050405020304" pitchFamily="18" charset="0"/>
                <a:cs typeface="Times New Roman" panose="02020603050405020304" pitchFamily="18" charset="0"/>
              </a:rPr>
              <a:t>     In conclusion, the health care in the UK is one of the best. However challenges like creating uniformity in the health care and addressing wait times need to be addressed </a:t>
            </a:r>
          </a:p>
          <a:p>
            <a:r>
              <a:rPr lang="en-GB" sz="1000" dirty="0">
                <a:latin typeface="Times New Roman" panose="02020603050405020304" pitchFamily="18" charset="0"/>
                <a:cs typeface="Times New Roman" panose="02020603050405020304" pitchFamily="18" charset="0"/>
              </a:rPr>
              <a:t>(</a:t>
            </a:r>
            <a:r>
              <a:rPr lang="en-GB" sz="1000" dirty="0" err="1" smtClean="0">
                <a:latin typeface="Times New Roman" panose="02020603050405020304" pitchFamily="18" charset="0"/>
                <a:cs typeface="Times New Roman" panose="02020603050405020304" pitchFamily="18" charset="0"/>
              </a:rPr>
              <a:t>Ferlie</a:t>
            </a:r>
            <a:r>
              <a:rPr lang="en-GB" sz="1000" dirty="0" smtClean="0">
                <a:latin typeface="Times New Roman" panose="02020603050405020304" pitchFamily="18" charset="0"/>
                <a:cs typeface="Times New Roman" panose="02020603050405020304" pitchFamily="18" charset="0"/>
              </a:rPr>
              <a:t> &amp; Shortell, 2001). </a:t>
            </a:r>
            <a:r>
              <a:rPr lang="en-GB" sz="1000" kern="1200" dirty="0" smtClean="0">
                <a:solidFill>
                  <a:schemeClr val="tx1"/>
                </a:solidFill>
                <a:effectLst/>
                <a:latin typeface="Times New Roman" panose="02020603050405020304" pitchFamily="18" charset="0"/>
                <a:cs typeface="Times New Roman" panose="02020603050405020304" pitchFamily="18" charset="0"/>
              </a:rPr>
              <a:t>The health care in German also is among the best. However there are poor decisions that have overstretched the health care system that need to be addressed (</a:t>
            </a:r>
            <a:r>
              <a:rPr lang="en-GB" sz="1000" kern="1200" dirty="0" err="1" smtClean="0">
                <a:solidFill>
                  <a:schemeClr val="tx1"/>
                </a:solidFill>
                <a:effectLst/>
                <a:latin typeface="Times New Roman" panose="02020603050405020304" pitchFamily="18" charset="0"/>
                <a:cs typeface="Times New Roman" panose="02020603050405020304" pitchFamily="18" charset="0"/>
              </a:rPr>
              <a:t>Busse</a:t>
            </a:r>
            <a:r>
              <a:rPr lang="en-GB" sz="1000" kern="1200" dirty="0" smtClean="0">
                <a:solidFill>
                  <a:schemeClr val="tx1"/>
                </a:solidFill>
                <a:effectLst/>
                <a:latin typeface="Times New Roman" panose="02020603050405020304" pitchFamily="18" charset="0"/>
                <a:cs typeface="Times New Roman" panose="02020603050405020304" pitchFamily="18" charset="0"/>
              </a:rPr>
              <a:t> et al., 2004). The development of health care in Saudi has influenced life in the country. </a:t>
            </a:r>
            <a:r>
              <a:rPr lang="en-US" sz="1000" dirty="0">
                <a:latin typeface="Times New Roman" panose="02020603050405020304" pitchFamily="18" charset="0"/>
                <a:cs typeface="Times New Roman" panose="02020603050405020304" pitchFamily="18" charset="0"/>
              </a:rPr>
              <a:t>However, for </a:t>
            </a:r>
            <a:r>
              <a:rPr lang="en-US" sz="1000" dirty="0" smtClean="0">
                <a:latin typeface="Times New Roman" panose="02020603050405020304" pitchFamily="18" charset="0"/>
                <a:cs typeface="Times New Roman" panose="02020603050405020304" pitchFamily="18" charset="0"/>
              </a:rPr>
              <a:t>fruitful application </a:t>
            </a:r>
            <a:r>
              <a:rPr lang="en-US" sz="1000" dirty="0">
                <a:latin typeface="Times New Roman" panose="02020603050405020304" pitchFamily="18" charset="0"/>
                <a:cs typeface="Times New Roman" panose="02020603050405020304" pitchFamily="18" charset="0"/>
              </a:rPr>
              <a:t>of a good health care system to </a:t>
            </a:r>
            <a:r>
              <a:rPr lang="en-US" sz="1000" dirty="0" smtClean="0">
                <a:latin typeface="Times New Roman" panose="02020603050405020304" pitchFamily="18" charset="0"/>
                <a:cs typeface="Times New Roman" panose="02020603050405020304" pitchFamily="18" charset="0"/>
              </a:rPr>
              <a:t>offer high </a:t>
            </a:r>
            <a:r>
              <a:rPr lang="en-US" sz="1000" dirty="0">
                <a:latin typeface="Times New Roman" panose="02020603050405020304" pitchFamily="18" charset="0"/>
                <a:cs typeface="Times New Roman" panose="02020603050405020304" pitchFamily="18" charset="0"/>
              </a:rPr>
              <a:t>quality </a:t>
            </a:r>
            <a:r>
              <a:rPr lang="en-US" sz="1000" dirty="0" smtClean="0">
                <a:latin typeface="Times New Roman" panose="02020603050405020304" pitchFamily="18" charset="0"/>
                <a:cs typeface="Times New Roman" panose="02020603050405020304" pitchFamily="18" charset="0"/>
              </a:rPr>
              <a:t>and adequate service </a:t>
            </a:r>
            <a:r>
              <a:rPr lang="en-US" sz="1000" dirty="0">
                <a:latin typeface="Times New Roman" panose="02020603050405020304" pitchFamily="18" charset="0"/>
                <a:cs typeface="Times New Roman" panose="02020603050405020304" pitchFamily="18" charset="0"/>
              </a:rPr>
              <a:t>to all </a:t>
            </a:r>
            <a:r>
              <a:rPr lang="en-US" sz="1000" dirty="0" smtClean="0">
                <a:latin typeface="Times New Roman" panose="02020603050405020304" pitchFamily="18" charset="0"/>
                <a:cs typeface="Times New Roman" panose="02020603050405020304" pitchFamily="18" charset="0"/>
              </a:rPr>
              <a:t>people, </a:t>
            </a:r>
            <a:r>
              <a:rPr lang="en-US" sz="1000" dirty="0">
                <a:latin typeface="Times New Roman" panose="02020603050405020304" pitchFamily="18" charset="0"/>
                <a:cs typeface="Times New Roman" panose="02020603050405020304" pitchFamily="18" charset="0"/>
              </a:rPr>
              <a:t>a </a:t>
            </a:r>
            <a:r>
              <a:rPr lang="en-US" sz="1000" dirty="0" smtClean="0">
                <a:latin typeface="Times New Roman" panose="02020603050405020304" pitchFamily="18" charset="0"/>
                <a:cs typeface="Times New Roman" panose="02020603050405020304" pitchFamily="18" charset="0"/>
              </a:rPr>
              <a:t>poise </a:t>
            </a:r>
            <a:r>
              <a:rPr lang="en-US" sz="1000" dirty="0">
                <a:latin typeface="Times New Roman" panose="02020603050405020304" pitchFamily="18" charset="0"/>
                <a:cs typeface="Times New Roman" panose="02020603050405020304" pitchFamily="18" charset="0"/>
              </a:rPr>
              <a:t>between </a:t>
            </a:r>
            <a:r>
              <a:rPr lang="en-US" sz="1000" dirty="0" smtClean="0">
                <a:latin typeface="Times New Roman" panose="02020603050405020304" pitchFamily="18" charset="0"/>
                <a:cs typeface="Times New Roman" panose="02020603050405020304" pitchFamily="18" charset="0"/>
              </a:rPr>
              <a:t>curative and preventive </a:t>
            </a:r>
            <a:r>
              <a:rPr lang="en-US" sz="1000" dirty="0">
                <a:latin typeface="Times New Roman" panose="02020603050405020304" pitchFamily="18" charset="0"/>
                <a:cs typeface="Times New Roman" panose="02020603050405020304" pitchFamily="18" charset="0"/>
              </a:rPr>
              <a:t>services will have to be </a:t>
            </a:r>
            <a:r>
              <a:rPr lang="en-US" sz="1000" dirty="0" smtClean="0">
                <a:latin typeface="Times New Roman" panose="02020603050405020304" pitchFamily="18" charset="0"/>
                <a:cs typeface="Times New Roman" panose="02020603050405020304" pitchFamily="18" charset="0"/>
              </a:rPr>
              <a:t>established (</a:t>
            </a:r>
            <a:r>
              <a:rPr lang="en-US" sz="1000" dirty="0" err="1" smtClean="0">
                <a:latin typeface="Times New Roman" panose="02020603050405020304" pitchFamily="18" charset="0"/>
                <a:cs typeface="Times New Roman" panose="02020603050405020304" pitchFamily="18" charset="0"/>
              </a:rPr>
              <a:t>Walston</a:t>
            </a:r>
            <a:r>
              <a:rPr lang="en-US" sz="1000" dirty="0" smtClean="0">
                <a:latin typeface="Times New Roman" panose="02020603050405020304" pitchFamily="18" charset="0"/>
                <a:cs typeface="Times New Roman" panose="02020603050405020304" pitchFamily="18" charset="0"/>
              </a:rPr>
              <a:t> et al., 2008).</a:t>
            </a:r>
            <a:endParaRPr lang="en-GB" sz="1000" kern="1200" dirty="0" smtClean="0">
              <a:solidFill>
                <a:schemeClr val="tx1"/>
              </a:solidFill>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4B97AA9-160A-4BD3-A7C5-6E5A14435D0F}" type="slidenum">
              <a:rPr lang="en-GB" smtClean="0"/>
              <a:t>11</a:t>
            </a:fld>
            <a:endParaRPr lang="en-GB" dirty="0"/>
          </a:p>
        </p:txBody>
      </p:sp>
    </p:spTree>
    <p:extLst>
      <p:ext uri="{BB962C8B-B14F-4D97-AF65-F5344CB8AC3E}">
        <p14:creationId xmlns:p14="http://schemas.microsoft.com/office/powerpoint/2010/main" val="3053801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7C7D6E3-7FD3-4922-BEA1-6A89FF8F3D3D}" type="slidenum">
              <a:rPr lang="en-GB" smtClean="0"/>
              <a:t>‹#›</a:t>
            </a:fld>
            <a:endParaRPr lang="en-GB"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505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1403949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7C7D6E3-7FD3-4922-BEA1-6A89FF8F3D3D}" type="slidenum">
              <a:rPr lang="en-GB" smtClean="0"/>
              <a:t>‹#›</a:t>
            </a:fld>
            <a:endParaRPr lang="en-GB"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43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2997403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2204170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4187945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dirty="0"/>
          </a:p>
        </p:txBody>
      </p:sp>
      <p:sp>
        <p:nvSpPr>
          <p:cNvPr id="9" name="Slide Number Placeholder 8"/>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200707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D9AF6F8-1E63-4D93-A3F2-608736638118}" type="datetimeFigureOut">
              <a:rPr lang="en-GB" smtClean="0"/>
              <a:t>12/11/2018</a:t>
            </a:fld>
            <a:endParaRPr lang="en-GB"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7C7D6E3-7FD3-4922-BEA1-6A89FF8F3D3D}" type="slidenum">
              <a:rPr lang="en-GB" smtClean="0"/>
              <a:t>‹#›</a:t>
            </a:fld>
            <a:endParaRPr lang="en-GB" dirty="0"/>
          </a:p>
        </p:txBody>
      </p:sp>
    </p:spTree>
    <p:extLst>
      <p:ext uri="{BB962C8B-B14F-4D97-AF65-F5344CB8AC3E}">
        <p14:creationId xmlns:p14="http://schemas.microsoft.com/office/powerpoint/2010/main" val="2575283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300360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2961022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9AF6F8-1E63-4D93-A3F2-608736638118}" type="datetimeFigureOut">
              <a:rPr lang="en-GB" smtClean="0"/>
              <a:t>12/11/2018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7C7D6E3-7FD3-4922-BEA1-6A89FF8F3D3D}" type="slidenum">
              <a:rPr lang="en-GB" smtClean="0"/>
              <a:t>‹#›</a:t>
            </a:fld>
            <a:endParaRPr lang="en-GB" dirty="0"/>
          </a:p>
        </p:txBody>
      </p:sp>
    </p:spTree>
    <p:extLst>
      <p:ext uri="{BB962C8B-B14F-4D97-AF65-F5344CB8AC3E}">
        <p14:creationId xmlns:p14="http://schemas.microsoft.com/office/powerpoint/2010/main" val="346989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D9AF6F8-1E63-4D93-A3F2-608736638118}" type="datetimeFigureOut">
              <a:rPr lang="en-GB" smtClean="0"/>
              <a:t>12/11/2018</a:t>
            </a:fld>
            <a:endParaRPr lang="en-GB"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7C7D6E3-7FD3-4922-BEA1-6A89FF8F3D3D}" type="slidenum">
              <a:rPr lang="en-GB" smtClean="0"/>
              <a:t>‹#›</a:t>
            </a:fld>
            <a:endParaRPr lang="en-GB"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0252609"/>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8879" y="1383701"/>
            <a:ext cx="7876309" cy="705173"/>
          </a:xfrm>
        </p:spPr>
        <p:txBody>
          <a:bodyPr>
            <a:normAutofit/>
          </a:bodyPr>
          <a:lstStyle/>
          <a:p>
            <a:pPr algn="ctr"/>
            <a:r>
              <a:rPr lang="en-US" sz="2800" dirty="0" smtClean="0">
                <a:solidFill>
                  <a:schemeClr val="tx1"/>
                </a:solidFill>
                <a:latin typeface="Times New Roman" panose="02020603050405020304" pitchFamily="18" charset="0"/>
                <a:cs typeface="Times New Roman" panose="02020603050405020304" pitchFamily="18" charset="0"/>
              </a:rPr>
              <a:t>Healthcare </a:t>
            </a:r>
            <a:r>
              <a:rPr lang="en-US" sz="2800" dirty="0" smtClean="0">
                <a:solidFill>
                  <a:schemeClr val="tx1"/>
                </a:solidFill>
                <a:latin typeface="Times New Roman" panose="02020603050405020304" pitchFamily="18" charset="0"/>
                <a:cs typeface="Times New Roman" panose="02020603050405020304" pitchFamily="18" charset="0"/>
              </a:rPr>
              <a:t>systems of UK, Germany and Saudi </a:t>
            </a:r>
            <a:endParaRPr lang="en-GB" sz="2800" dirty="0">
              <a:solidFill>
                <a:schemeClr val="tx1"/>
              </a:solidFill>
              <a:latin typeface="Times New Roman" panose="02020603050405020304" pitchFamily="18" charset="0"/>
              <a:cs typeface="Times New Roman" panose="02020603050405020304" pitchFamily="18" charset="0"/>
            </a:endParaRPr>
          </a:p>
        </p:txBody>
      </p:sp>
      <p:sp useBgFill="1">
        <p:nvSpPr>
          <p:cNvPr id="3" name="Subtitle 2"/>
          <p:cNvSpPr>
            <a:spLocks noGrp="1"/>
          </p:cNvSpPr>
          <p:nvPr>
            <p:ph type="subTitle" idx="1"/>
          </p:nvPr>
        </p:nvSpPr>
        <p:spPr>
          <a:xfrm>
            <a:off x="2014412" y="2824706"/>
            <a:ext cx="7766936" cy="1905467"/>
          </a:xfrm>
        </p:spPr>
        <p:txBody>
          <a:bodyPr>
            <a:noAutofit/>
          </a:bodyPr>
          <a:lstStyle/>
          <a:p>
            <a:pPr algn="ctr"/>
            <a:r>
              <a:rPr lang="en-US" sz="2800" cap="none" dirty="0" smtClean="0">
                <a:solidFill>
                  <a:schemeClr val="tx1"/>
                </a:solidFill>
                <a:latin typeface="Times New Roman" panose="02020603050405020304" pitchFamily="18" charset="0"/>
                <a:cs typeface="Times New Roman" panose="02020603050405020304" pitchFamily="18" charset="0"/>
              </a:rPr>
              <a:t>Student’s Name </a:t>
            </a:r>
          </a:p>
          <a:p>
            <a:pPr algn="ctr"/>
            <a:r>
              <a:rPr lang="en-US" sz="2800" cap="none" dirty="0" smtClean="0">
                <a:solidFill>
                  <a:schemeClr val="tx1"/>
                </a:solidFill>
                <a:latin typeface="Times New Roman" panose="02020603050405020304" pitchFamily="18" charset="0"/>
                <a:cs typeface="Times New Roman" panose="02020603050405020304" pitchFamily="18" charset="0"/>
              </a:rPr>
              <a:t>Institutional Affiliation </a:t>
            </a:r>
          </a:p>
          <a:p>
            <a:pPr algn="ctr"/>
            <a:r>
              <a:rPr lang="en-US" sz="2800" cap="none" dirty="0" smtClean="0">
                <a:solidFill>
                  <a:schemeClr val="tx1"/>
                </a:solidFill>
                <a:latin typeface="Times New Roman" panose="02020603050405020304" pitchFamily="18" charset="0"/>
                <a:cs typeface="Times New Roman" panose="02020603050405020304" pitchFamily="18" charset="0"/>
              </a:rPr>
              <a:t>Date </a:t>
            </a:r>
            <a:endParaRPr lang="en-GB" sz="28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417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01497" y="589936"/>
            <a:ext cx="2728452" cy="572237"/>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Introduction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73394" y="1314791"/>
            <a:ext cx="10152789" cy="4673053"/>
          </a:xfrm>
        </p:spPr>
        <p:txBody>
          <a:bodyPr>
            <a:normAutofit/>
          </a:bodyPr>
          <a:lstStyle/>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UK health care system.</a:t>
            </a:r>
          </a:p>
          <a:p>
            <a:pPr marL="0" indent="0">
              <a:lnSpc>
                <a:spcPct val="150000"/>
              </a:lnSpc>
              <a:buNone/>
            </a:pPr>
            <a:r>
              <a:rPr lang="en-US" dirty="0" smtClean="0">
                <a:latin typeface="Times New Roman" panose="02020603050405020304" pitchFamily="18" charset="0"/>
                <a:cs typeface="Times New Roman" panose="02020603050405020304" pitchFamily="18" charset="0"/>
              </a:rPr>
              <a:t>	Comprises of four different health care systems.</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Germany healthcare system.</a:t>
            </a:r>
          </a:p>
          <a:p>
            <a:pPr marL="0" indent="0">
              <a:lnSpc>
                <a:spcPct val="150000"/>
              </a:lnSpc>
              <a:buNone/>
            </a:pPr>
            <a:r>
              <a:rPr lang="en-US" dirty="0">
                <a:latin typeface="Times New Roman" panose="02020603050405020304" pitchFamily="18" charset="0"/>
                <a:cs typeface="Times New Roman" panose="02020603050405020304" pitchFamily="18" charset="0"/>
              </a:rPr>
              <a:t> 	I</a:t>
            </a:r>
            <a:r>
              <a:rPr lang="en-US" dirty="0" smtClean="0">
                <a:latin typeface="Times New Roman" panose="02020603050405020304" pitchFamily="18" charset="0"/>
                <a:cs typeface="Times New Roman" panose="02020603050405020304" pitchFamily="18" charset="0"/>
              </a:rPr>
              <a:t>t is self governing with several players.</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Saudi health care system.</a:t>
            </a:r>
          </a:p>
          <a:p>
            <a:pPr marL="0" indent="0">
              <a:lnSpc>
                <a:spcPct val="150000"/>
              </a:lnSpc>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a national health care </a:t>
            </a:r>
            <a:r>
              <a:rPr lang="en-US" dirty="0" smtClean="0">
                <a:latin typeface="Times New Roman" panose="02020603050405020304" pitchFamily="18" charset="0"/>
                <a:cs typeface="Times New Roman" panose="02020603050405020304" pitchFamily="18" charset="0"/>
              </a:rPr>
              <a:t>system with the government offering health care through different agencies.</a:t>
            </a:r>
          </a:p>
        </p:txBody>
      </p:sp>
    </p:spTree>
    <p:extLst>
      <p:ext uri="{BB962C8B-B14F-4D97-AF65-F5344CB8AC3E}">
        <p14:creationId xmlns:p14="http://schemas.microsoft.com/office/powerpoint/2010/main" val="1632872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2812" y="170480"/>
            <a:ext cx="10058400" cy="760967"/>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Governance and Regulation</a:t>
            </a:r>
            <a:endParaRPr lang="en-US" sz="2800" dirty="0"/>
          </a:p>
        </p:txBody>
      </p:sp>
      <p:sp>
        <p:nvSpPr>
          <p:cNvPr id="3" name="Content Placeholder 2"/>
          <p:cNvSpPr>
            <a:spLocks noGrp="1"/>
          </p:cNvSpPr>
          <p:nvPr>
            <p:ph idx="1"/>
          </p:nvPr>
        </p:nvSpPr>
        <p:spPr>
          <a:xfrm>
            <a:off x="988792" y="1117426"/>
            <a:ext cx="10058400" cy="4787427"/>
          </a:xfrm>
        </p:spPr>
        <p:txBody>
          <a:bodyPr>
            <a:normAutofit/>
          </a:bodyPr>
          <a:lstStyle/>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ccording to Ferlie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Shortell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(2001), health care in UK is publicly funded in each of the four divisions by the respective governments.</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Health care </a:t>
            </a:r>
            <a:r>
              <a:rPr lang="en-US" dirty="0" smtClean="0">
                <a:latin typeface="Times New Roman" panose="02020603050405020304" pitchFamily="18" charset="0"/>
                <a:cs typeface="Times New Roman" panose="02020603050405020304" pitchFamily="18" charset="0"/>
              </a:rPr>
              <a:t>in Germany self-governing </a:t>
            </a:r>
            <a:r>
              <a:rPr lang="en-US" dirty="0">
                <a:latin typeface="Times New Roman" panose="02020603050405020304" pitchFamily="18" charset="0"/>
                <a:cs typeface="Times New Roman" panose="02020603050405020304" pitchFamily="18" charset="0"/>
              </a:rPr>
              <a:t>and is operated by several players and </a:t>
            </a:r>
            <a:r>
              <a:rPr lang="en-US" dirty="0" smtClean="0">
                <a:latin typeface="Times New Roman" panose="02020603050405020304" pitchFamily="18" charset="0"/>
                <a:cs typeface="Times New Roman" panose="02020603050405020304" pitchFamily="18" charset="0"/>
              </a:rPr>
              <a:t>institutions (</a:t>
            </a:r>
            <a:r>
              <a:rPr lang="en-US" dirty="0" err="1" smtClean="0">
                <a:latin typeface="Times New Roman" panose="02020603050405020304" pitchFamily="18" charset="0"/>
                <a:cs typeface="Times New Roman" panose="02020603050405020304" pitchFamily="18" charset="0"/>
              </a:rPr>
              <a:t>Busse</a:t>
            </a:r>
            <a:r>
              <a:rPr lang="en-US" dirty="0" smtClean="0">
                <a:latin typeface="Times New Roman" panose="02020603050405020304" pitchFamily="18" charset="0"/>
                <a:cs typeface="Times New Roman" panose="02020603050405020304" pitchFamily="18" charset="0"/>
              </a:rPr>
              <a:t> et al., 2004).</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I</a:t>
            </a:r>
            <a:r>
              <a:rPr lang="en-US" dirty="0" smtClean="0">
                <a:latin typeface="Times New Roman" panose="02020603050405020304" pitchFamily="18" charset="0"/>
                <a:cs typeface="Times New Roman" panose="02020603050405020304" pitchFamily="18" charset="0"/>
              </a:rPr>
              <a:t>n Saudi, the health care system is </a:t>
            </a:r>
            <a:r>
              <a:rPr lang="en-US" dirty="0">
                <a:latin typeface="Times New Roman" panose="02020603050405020304" pitchFamily="18" charset="0"/>
                <a:cs typeface="Times New Roman" panose="02020603050405020304" pitchFamily="18" charset="0"/>
              </a:rPr>
              <a:t>governed by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Ministry of </a:t>
            </a:r>
            <a:r>
              <a:rPr lang="en-US" dirty="0" smtClean="0">
                <a:latin typeface="Times New Roman" panose="02020603050405020304" pitchFamily="18" charset="0"/>
                <a:cs typeface="Times New Roman" panose="02020603050405020304" pitchFamily="18" charset="0"/>
              </a:rPr>
              <a:t>Health.</a:t>
            </a:r>
          </a:p>
          <a:p>
            <a:pPr>
              <a:lnSpc>
                <a:spcPct val="150000"/>
              </a:lnSpc>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9885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5226" y="325465"/>
            <a:ext cx="5904855" cy="683475"/>
          </a:xfrm>
        </p:spPr>
        <p:txBody>
          <a:bodyPr>
            <a:normAutofit fontScale="90000"/>
          </a:bodyPr>
          <a:lstStyle/>
          <a:p>
            <a:r>
              <a:rPr lang="en-US" sz="2800" dirty="0" smtClean="0">
                <a:latin typeface="Times New Roman" panose="02020603050405020304" pitchFamily="18" charset="0"/>
                <a:cs typeface="Times New Roman" panose="02020603050405020304" pitchFamily="18" charset="0"/>
              </a:rPr>
              <a:t>Equitability and Patient Centered Services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73293" y="1318791"/>
            <a:ext cx="10058400" cy="4818537"/>
          </a:xfrm>
        </p:spPr>
        <p:txBody>
          <a:bodyPr>
            <a:noAutofit/>
          </a:bodyPr>
          <a:lstStyle/>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UK has been ranked by the commonwealth fund as having a very good health care system in developed countries.</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UK health care system has public and private funded systems and </a:t>
            </a:r>
            <a:r>
              <a:rPr lang="en-US" dirty="0">
                <a:latin typeface="Times New Roman" panose="02020603050405020304" pitchFamily="18" charset="0"/>
                <a:cs typeface="Times New Roman" panose="02020603050405020304" pitchFamily="18" charset="0"/>
              </a:rPr>
              <a:t>both systems </a:t>
            </a:r>
            <a:r>
              <a:rPr lang="en-US" dirty="0" smtClean="0">
                <a:latin typeface="Times New Roman" panose="02020603050405020304" pitchFamily="18" charset="0"/>
                <a:cs typeface="Times New Roman" panose="02020603050405020304" pitchFamily="18" charset="0"/>
              </a:rPr>
              <a:t>offer protective </a:t>
            </a:r>
            <a:r>
              <a:rPr lang="en-US" dirty="0">
                <a:latin typeface="Times New Roman" panose="02020603050405020304" pitchFamily="18" charset="0"/>
                <a:cs typeface="Times New Roman" panose="02020603050405020304" pitchFamily="18" charset="0"/>
              </a:rPr>
              <a:t>medicine</a:t>
            </a:r>
            <a:r>
              <a:rPr lang="en-US" dirty="0" smtClean="0">
                <a:latin typeface="Times New Roman" panose="02020603050405020304" pitchFamily="18" charset="0"/>
                <a:cs typeface="Times New Roman" panose="02020603050405020304" pitchFamily="18" charset="0"/>
              </a:rPr>
              <a:t>, basic care </a:t>
            </a:r>
            <a:r>
              <a:rPr lang="en-US" dirty="0">
                <a:latin typeface="Times New Roman" panose="02020603050405020304" pitchFamily="18" charset="0"/>
                <a:cs typeface="Times New Roman" panose="02020603050405020304" pitchFamily="18" charset="0"/>
              </a:rPr>
              <a:t>and hospital services to </a:t>
            </a:r>
            <a:r>
              <a:rPr lang="en-US" dirty="0" smtClean="0">
                <a:latin typeface="Times New Roman" panose="02020603050405020304" pitchFamily="18" charset="0"/>
                <a:cs typeface="Times New Roman" panose="02020603050405020304" pitchFamily="18" charset="0"/>
              </a:rPr>
              <a:t>all.</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According to </a:t>
            </a:r>
            <a:r>
              <a:rPr lang="en-US" dirty="0" err="1" smtClean="0">
                <a:latin typeface="Times New Roman" panose="02020603050405020304" pitchFamily="18" charset="0"/>
                <a:cs typeface="Times New Roman" panose="02020603050405020304" pitchFamily="18" charset="0"/>
              </a:rPr>
              <a:t>Busse</a:t>
            </a:r>
            <a:r>
              <a:rPr lang="en-US" dirty="0" smtClean="0">
                <a:latin typeface="Times New Roman" panose="02020603050405020304" pitchFamily="18" charset="0"/>
                <a:cs typeface="Times New Roman" panose="02020603050405020304" pitchFamily="18" charset="0"/>
              </a:rPr>
              <a:t> et al. (2004), Germany healthcare is given in many hospital irrespective of whether a patient has private </a:t>
            </a:r>
            <a:r>
              <a:rPr lang="en-US" dirty="0">
                <a:latin typeface="Times New Roman" panose="02020603050405020304" pitchFamily="18" charset="0"/>
                <a:cs typeface="Times New Roman" panose="02020603050405020304" pitchFamily="18" charset="0"/>
              </a:rPr>
              <a:t>or statutory health </a:t>
            </a:r>
            <a:r>
              <a:rPr lang="en-US" dirty="0" smtClean="0">
                <a:latin typeface="Times New Roman" panose="02020603050405020304" pitchFamily="18" charset="0"/>
                <a:cs typeface="Times New Roman" panose="02020603050405020304" pitchFamily="18" charset="0"/>
              </a:rPr>
              <a:t>insurance .</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Saudi’ s health care offers equitable and patient centered services (</a:t>
            </a:r>
            <a:r>
              <a:rPr lang="en-US" dirty="0">
                <a:latin typeface="Times New Roman" panose="02020603050405020304" pitchFamily="18" charset="0"/>
                <a:cs typeface="Times New Roman" panose="02020603050405020304" pitchFamily="18" charset="0"/>
              </a:rPr>
              <a:t>El </a:t>
            </a:r>
            <a:r>
              <a:rPr lang="en-US" dirty="0" err="1" smtClean="0">
                <a:latin typeface="Times New Roman" panose="02020603050405020304" pitchFamily="18" charset="0"/>
                <a:cs typeface="Times New Roman" panose="02020603050405020304" pitchFamily="18" charset="0"/>
              </a:rPr>
              <a:t>Bcheraoui</a:t>
            </a:r>
            <a:r>
              <a:rPr lang="en-US" dirty="0" smtClean="0">
                <a:latin typeface="Times New Roman" panose="02020603050405020304" pitchFamily="18" charset="0"/>
                <a:cs typeface="Times New Roman" panose="02020603050405020304" pitchFamily="18" charset="0"/>
              </a:rPr>
              <a:t> et al., 2015).</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The ministry of health offers health care through various health facilities all over the country.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5362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053" y="278970"/>
            <a:ext cx="5566991" cy="838458"/>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Preventive Care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348352"/>
            <a:ext cx="10058400" cy="4520741"/>
          </a:xfrm>
        </p:spPr>
        <p:txBody>
          <a:bodyPr/>
          <a:lstStyle/>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I</a:t>
            </a:r>
            <a:r>
              <a:rPr lang="en-US" dirty="0" smtClean="0">
                <a:latin typeface="Times New Roman" panose="02020603050405020304" pitchFamily="18" charset="0"/>
                <a:cs typeface="Times New Roman" panose="02020603050405020304" pitchFamily="18" charset="0"/>
              </a:rPr>
              <a:t>n UK, the private sector leads in preventive care (Ferlie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Shortell, 2001).</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national health service has since inception </a:t>
            </a:r>
            <a:r>
              <a:rPr lang="en-US" dirty="0">
                <a:latin typeface="Times New Roman" panose="02020603050405020304" pitchFamily="18" charset="0"/>
                <a:cs typeface="Times New Roman" panose="02020603050405020304" pitchFamily="18" charset="0"/>
              </a:rPr>
              <a:t>been </a:t>
            </a:r>
            <a:r>
              <a:rPr lang="en-US" dirty="0" smtClean="0">
                <a:latin typeface="Times New Roman" panose="02020603050405020304" pitchFamily="18" charset="0"/>
                <a:cs typeface="Times New Roman" panose="02020603050405020304" pitchFamily="18" charset="0"/>
              </a:rPr>
              <a:t>concentrated </a:t>
            </a:r>
            <a:r>
              <a:rPr lang="en-US" dirty="0">
                <a:latin typeface="Times New Roman" panose="02020603050405020304" pitchFamily="18" charset="0"/>
                <a:cs typeface="Times New Roman" panose="02020603050405020304" pitchFamily="18" charset="0"/>
              </a:rPr>
              <a:t>on </a:t>
            </a:r>
            <a:r>
              <a:rPr lang="en-US" dirty="0" smtClean="0">
                <a:latin typeface="Times New Roman" panose="02020603050405020304" pitchFamily="18" charset="0"/>
                <a:cs typeface="Times New Roman" panose="02020603050405020304" pitchFamily="18" charset="0"/>
              </a:rPr>
              <a:t>treating rather </a:t>
            </a:r>
            <a:r>
              <a:rPr lang="en-US" dirty="0">
                <a:latin typeface="Times New Roman" panose="02020603050405020304" pitchFamily="18" charset="0"/>
                <a:cs typeface="Times New Roman" panose="02020603050405020304" pitchFamily="18" charset="0"/>
              </a:rPr>
              <a:t>than </a:t>
            </a:r>
            <a:r>
              <a:rPr lang="en-US" dirty="0" smtClean="0">
                <a:latin typeface="Times New Roman" panose="02020603050405020304" pitchFamily="18" charset="0"/>
                <a:cs typeface="Times New Roman" panose="02020603050405020304" pitchFamily="18" charset="0"/>
              </a:rPr>
              <a:t>preventing.</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lack of foresight and poor </a:t>
            </a:r>
            <a:r>
              <a:rPr lang="en-US" dirty="0" smtClean="0">
                <a:latin typeface="Times New Roman" panose="02020603050405020304" pitchFamily="18" charset="0"/>
                <a:cs typeface="Times New Roman" panose="02020603050405020304" pitchFamily="18" charset="0"/>
              </a:rPr>
              <a:t>strategic has led to high number of deaths due to illnesses that could be preventable.</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Germany, the </a:t>
            </a:r>
            <a:r>
              <a:rPr lang="en-US" dirty="0">
                <a:latin typeface="Times New Roman" panose="02020603050405020304" pitchFamily="18" charset="0"/>
                <a:cs typeface="Times New Roman" panose="02020603050405020304" pitchFamily="18" charset="0"/>
              </a:rPr>
              <a:t>Preventive Health Care Act addresses all social insurance institutions (</a:t>
            </a:r>
            <a:r>
              <a:rPr lang="en-US" dirty="0" err="1" smtClean="0">
                <a:latin typeface="Times New Roman" panose="02020603050405020304" pitchFamily="18" charset="0"/>
                <a:cs typeface="Times New Roman" panose="02020603050405020304" pitchFamily="18" charset="0"/>
              </a:rPr>
              <a:t>Busse</a:t>
            </a:r>
            <a:r>
              <a:rPr lang="en-US" dirty="0" smtClean="0">
                <a:latin typeface="Times New Roman" panose="02020603050405020304" pitchFamily="18" charset="0"/>
                <a:cs typeface="Times New Roman" panose="02020603050405020304" pitchFamily="18" charset="0"/>
              </a:rPr>
              <a:t> et al., 2004).</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However, </a:t>
            </a:r>
            <a:r>
              <a:rPr lang="en-US" dirty="0">
                <a:latin typeface="Times New Roman" panose="02020603050405020304" pitchFamily="18" charset="0"/>
                <a:cs typeface="Times New Roman" panose="02020603050405020304" pitchFamily="18" charset="0"/>
              </a:rPr>
              <a:t>they are </a:t>
            </a:r>
            <a:r>
              <a:rPr lang="en-US" dirty="0" smtClean="0">
                <a:latin typeface="Times New Roman" panose="02020603050405020304" pitchFamily="18" charset="0"/>
                <a:cs typeface="Times New Roman" panose="02020603050405020304" pitchFamily="18" charset="0"/>
              </a:rPr>
              <a:t>pretentious </a:t>
            </a:r>
            <a:r>
              <a:rPr lang="en-US" dirty="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variable degrees.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4976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37763"/>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Preventive Care Continuation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26799" y="1348353"/>
            <a:ext cx="10058400" cy="4257270"/>
          </a:xfrm>
        </p:spPr>
        <p:txBody>
          <a:bodyPr/>
          <a:lstStyle/>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 the past has spent a lot on </a:t>
            </a:r>
            <a:r>
              <a:rPr lang="en-US" dirty="0">
                <a:latin typeface="Times New Roman" panose="02020603050405020304" pitchFamily="18" charset="0"/>
                <a:cs typeface="Times New Roman" panose="02020603050405020304" pitchFamily="18" charset="0"/>
              </a:rPr>
              <a:t>the curative health </a:t>
            </a:r>
            <a:r>
              <a:rPr lang="en-US" dirty="0" smtClean="0">
                <a:latin typeface="Times New Roman" panose="02020603050405020304" pitchFamily="18" charset="0"/>
                <a:cs typeface="Times New Roman" panose="02020603050405020304" pitchFamily="18" charset="0"/>
              </a:rPr>
              <a:t>care </a:t>
            </a:r>
            <a:r>
              <a:rPr lang="en-US" dirty="0">
                <a:latin typeface="Times New Roman" panose="02020603050405020304" pitchFamily="18" charset="0"/>
                <a:cs typeface="Times New Roman" panose="02020603050405020304" pitchFamily="18" charset="0"/>
              </a:rPr>
              <a:t>and established </a:t>
            </a:r>
            <a:r>
              <a:rPr lang="en-US" dirty="0" smtClean="0">
                <a:latin typeface="Times New Roman" panose="02020603050405020304" pitchFamily="18" charset="0"/>
                <a:cs typeface="Times New Roman" panose="02020603050405020304" pitchFamily="18" charset="0"/>
              </a:rPr>
              <a:t>a lot of primary </a:t>
            </a:r>
            <a:r>
              <a:rPr lang="en-US" dirty="0">
                <a:latin typeface="Times New Roman" panose="02020603050405020304" pitchFamily="18" charset="0"/>
                <a:cs typeface="Times New Roman" panose="02020603050405020304" pitchFamily="18" charset="0"/>
              </a:rPr>
              <a:t>health care </a:t>
            </a:r>
            <a:r>
              <a:rPr lang="en-US" dirty="0" smtClean="0">
                <a:latin typeface="Times New Roman" panose="02020603050405020304" pitchFamily="18" charset="0"/>
                <a:cs typeface="Times New Roman" panose="02020603050405020304" pitchFamily="18" charset="0"/>
              </a:rPr>
              <a:t>centers and hospitals.</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According to </a:t>
            </a:r>
            <a:r>
              <a:rPr lang="en-US" dirty="0">
                <a:latin typeface="Times New Roman" panose="02020603050405020304" pitchFamily="18" charset="0"/>
                <a:cs typeface="Times New Roman" panose="02020603050405020304" pitchFamily="18" charset="0"/>
              </a:rPr>
              <a:t>El </a:t>
            </a:r>
            <a:r>
              <a:rPr lang="en-US" dirty="0" err="1">
                <a:latin typeface="Times New Roman" panose="02020603050405020304" pitchFamily="18" charset="0"/>
                <a:cs typeface="Times New Roman" panose="02020603050405020304" pitchFamily="18" charset="0"/>
              </a:rPr>
              <a:t>Bcheraoui</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et al. (2015), Saudi has seen an increase </a:t>
            </a:r>
            <a:r>
              <a:rPr lang="en-US" dirty="0">
                <a:latin typeface="Times New Roman" panose="02020603050405020304" pitchFamily="18" charset="0"/>
                <a:cs typeface="Times New Roman" panose="02020603050405020304" pitchFamily="18" charset="0"/>
              </a:rPr>
              <a:t>in the </a:t>
            </a:r>
            <a:r>
              <a:rPr lang="en-US" dirty="0" smtClean="0">
                <a:latin typeface="Times New Roman" panose="02020603050405020304" pitchFamily="18" charset="0"/>
                <a:cs typeface="Times New Roman" panose="02020603050405020304" pitchFamily="18" charset="0"/>
              </a:rPr>
              <a:t>want </a:t>
            </a:r>
            <a:r>
              <a:rPr lang="en-US" dirty="0">
                <a:latin typeface="Times New Roman" panose="02020603050405020304" pitchFamily="18" charset="0"/>
                <a:cs typeface="Times New Roman" panose="02020603050405020304" pitchFamily="18" charset="0"/>
              </a:rPr>
              <a:t>for health care services </a:t>
            </a:r>
            <a:r>
              <a:rPr lang="en-US" dirty="0" smtClean="0">
                <a:latin typeface="Times New Roman" panose="02020603050405020304" pitchFamily="18" charset="0"/>
                <a:cs typeface="Times New Roman" panose="02020603050405020304" pitchFamily="18" charset="0"/>
              </a:rPr>
              <a:t>coming </a:t>
            </a:r>
            <a:r>
              <a:rPr lang="en-US" dirty="0">
                <a:latin typeface="Times New Roman" panose="02020603050405020304" pitchFamily="18" charset="0"/>
                <a:cs typeface="Times New Roman" panose="02020603050405020304" pitchFamily="18" charset="0"/>
              </a:rPr>
              <a:t>from the  lifestyle choices. </a:t>
            </a:r>
            <a:endParaRPr lang="en-US"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Consequently, </a:t>
            </a:r>
            <a:r>
              <a:rPr lang="en-US" dirty="0">
                <a:latin typeface="Times New Roman" panose="02020603050405020304" pitchFamily="18" charset="0"/>
                <a:cs typeface="Times New Roman" panose="02020603050405020304" pitchFamily="18" charset="0"/>
              </a:rPr>
              <a:t>the government has </a:t>
            </a:r>
            <a:r>
              <a:rPr lang="en-US" dirty="0" smtClean="0">
                <a:latin typeface="Times New Roman" panose="02020603050405020304" pitchFamily="18" charset="0"/>
                <a:cs typeface="Times New Roman" panose="02020603050405020304" pitchFamily="18" charset="0"/>
              </a:rPr>
              <a:t>strategies </a:t>
            </a:r>
            <a:r>
              <a:rPr lang="en-US" dirty="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spread </a:t>
            </a: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delivery </a:t>
            </a:r>
            <a:r>
              <a:rPr lang="en-US" dirty="0">
                <a:latin typeface="Times New Roman" panose="02020603050405020304" pitchFamily="18" charset="0"/>
                <a:cs typeface="Times New Roman" panose="02020603050405020304" pitchFamily="18" charset="0"/>
              </a:rPr>
              <a:t>of preventive health care and </a:t>
            </a:r>
            <a:r>
              <a:rPr lang="en-US" dirty="0" smtClean="0">
                <a:latin typeface="Times New Roman" panose="02020603050405020304" pitchFamily="18" charset="0"/>
                <a:cs typeface="Times New Roman" panose="02020603050405020304" pitchFamily="18" charset="0"/>
              </a:rPr>
              <a:t>broaden </a:t>
            </a:r>
            <a:r>
              <a:rPr lang="en-US" dirty="0">
                <a:latin typeface="Times New Roman" panose="02020603050405020304" pitchFamily="18" charset="0"/>
                <a:cs typeface="Times New Roman" panose="02020603050405020304" pitchFamily="18" charset="0"/>
              </a:rPr>
              <a:t>the public knowledge </a:t>
            </a:r>
            <a:r>
              <a:rPr lang="en-US" dirty="0" smtClean="0">
                <a:latin typeface="Times New Roman" panose="02020603050405020304" pitchFamily="18" charset="0"/>
                <a:cs typeface="Times New Roman" panose="02020603050405020304" pitchFamily="18" charset="0"/>
              </a:rPr>
              <a:t>on good lifestyle choices.</a:t>
            </a:r>
          </a:p>
          <a:p>
            <a:pPr>
              <a:lnSpc>
                <a:spcPct val="15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7216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9316" y="232474"/>
            <a:ext cx="8431078" cy="100894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Access To Affordable Care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379349"/>
            <a:ext cx="10058400" cy="4489745"/>
          </a:xfrm>
        </p:spPr>
        <p:txBody>
          <a:bodyPr>
            <a:normAutofit fontScale="92500" lnSpcReduction="20000"/>
          </a:bodyPr>
          <a:lstStyle/>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All permanent residents in the UK get public healthcare.</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healthcare in UK is free at the point of need.</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healthcare system of Germany has been ranked by the commonwealth fund </a:t>
            </a:r>
            <a:r>
              <a:rPr lang="en-US" dirty="0">
                <a:latin typeface="Times New Roman" panose="02020603050405020304" pitchFamily="18" charset="0"/>
                <a:cs typeface="Times New Roman" panose="02020603050405020304" pitchFamily="18" charset="0"/>
              </a:rPr>
              <a:t>one of the best in the world (Ferlie &amp; Shortell, 2001</a:t>
            </a:r>
            <a:r>
              <a:rPr lang="en-US" dirty="0" smtClean="0">
                <a:latin typeface="Times New Roman" panose="02020603050405020304" pitchFamily="18" charset="0"/>
                <a:cs typeface="Times New Roman" panose="02020603050405020304" pitchFamily="18" charset="0"/>
              </a:rPr>
              <a:t>).</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According to </a:t>
            </a:r>
            <a:r>
              <a:rPr lang="en-US" dirty="0" err="1" smtClean="0">
                <a:latin typeface="Times New Roman" panose="02020603050405020304" pitchFamily="18" charset="0"/>
                <a:cs typeface="Times New Roman" panose="02020603050405020304" pitchFamily="18" charset="0"/>
              </a:rPr>
              <a:t>Busse</a:t>
            </a:r>
            <a:r>
              <a:rPr lang="en-US" dirty="0" smtClean="0">
                <a:latin typeface="Times New Roman" panose="02020603050405020304" pitchFamily="18" charset="0"/>
                <a:cs typeface="Times New Roman" panose="02020603050405020304" pitchFamily="18" charset="0"/>
              </a:rPr>
              <a:t> et al. (2004), Germany health care system offers collective </a:t>
            </a:r>
            <a:r>
              <a:rPr lang="en-US" dirty="0">
                <a:latin typeface="Times New Roman" panose="02020603050405020304" pitchFamily="18" charset="0"/>
                <a:cs typeface="Times New Roman" panose="02020603050405020304" pitchFamily="18" charset="0"/>
              </a:rPr>
              <a:t>coverage </a:t>
            </a:r>
            <a:r>
              <a:rPr lang="en-US" dirty="0" smtClean="0">
                <a:latin typeface="Times New Roman" panose="02020603050405020304" pitchFamily="18" charset="0"/>
                <a:cs typeface="Times New Roman" panose="02020603050405020304" pitchFamily="18" charset="0"/>
              </a:rPr>
              <a:t>meaning no one lives </a:t>
            </a:r>
            <a:r>
              <a:rPr lang="en-US" dirty="0">
                <a:latin typeface="Times New Roman" panose="02020603050405020304" pitchFamily="18" charset="0"/>
                <a:cs typeface="Times New Roman" panose="02020603050405020304" pitchFamily="18" charset="0"/>
              </a:rPr>
              <a:t>in </a:t>
            </a:r>
            <a:r>
              <a:rPr lang="en-US" dirty="0" smtClean="0">
                <a:latin typeface="Times New Roman" panose="02020603050405020304" pitchFamily="18" charset="0"/>
                <a:cs typeface="Times New Roman" panose="02020603050405020304" pitchFamily="18" charset="0"/>
              </a:rPr>
              <a:t>terror </a:t>
            </a:r>
            <a:r>
              <a:rPr lang="en-US" dirty="0">
                <a:latin typeface="Times New Roman" panose="02020603050405020304" pitchFamily="18" charset="0"/>
                <a:cs typeface="Times New Roman" panose="02020603050405020304" pitchFamily="18" charset="0"/>
              </a:rPr>
              <a:t>of </a:t>
            </a:r>
            <a:r>
              <a:rPr lang="en-US" dirty="0" smtClean="0">
                <a:latin typeface="Times New Roman" panose="02020603050405020304" pitchFamily="18" charset="0"/>
                <a:cs typeface="Times New Roman" panose="02020603050405020304" pitchFamily="18" charset="0"/>
              </a:rPr>
              <a:t>massive </a:t>
            </a:r>
            <a:r>
              <a:rPr lang="en-US" dirty="0">
                <a:latin typeface="Times New Roman" panose="02020603050405020304" pitchFamily="18" charset="0"/>
                <a:cs typeface="Times New Roman" panose="02020603050405020304" pitchFamily="18" charset="0"/>
              </a:rPr>
              <a:t>medical </a:t>
            </a:r>
            <a:r>
              <a:rPr lang="en-US" dirty="0" smtClean="0">
                <a:latin typeface="Times New Roman" panose="02020603050405020304" pitchFamily="18" charset="0"/>
                <a:cs typeface="Times New Roman" panose="02020603050405020304" pitchFamily="18" charset="0"/>
              </a:rPr>
              <a:t>bills.</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Saudi, </a:t>
            </a:r>
            <a:r>
              <a:rPr lang="en-US" dirty="0" smtClean="0">
                <a:latin typeface="Times New Roman" panose="02020603050405020304" pitchFamily="18" charset="0"/>
                <a:cs typeface="Times New Roman" panose="02020603050405020304" pitchFamily="18" charset="0"/>
              </a:rPr>
              <a:t>health </a:t>
            </a:r>
            <a:r>
              <a:rPr lang="en-US" dirty="0">
                <a:latin typeface="Times New Roman" panose="02020603050405020304" pitchFamily="18" charset="0"/>
                <a:cs typeface="Times New Roman" panose="02020603050405020304" pitchFamily="18" charset="0"/>
              </a:rPr>
              <a:t>facilities </a:t>
            </a:r>
            <a:r>
              <a:rPr lang="en-US" dirty="0" smtClean="0">
                <a:latin typeface="Times New Roman" panose="02020603050405020304" pitchFamily="18" charset="0"/>
                <a:cs typeface="Times New Roman" panose="02020603050405020304" pitchFamily="18" charset="0"/>
              </a:rPr>
              <a:t>are available all through the </a:t>
            </a:r>
            <a:r>
              <a:rPr lang="en-US" dirty="0">
                <a:latin typeface="Times New Roman" panose="02020603050405020304" pitchFamily="18" charset="0"/>
                <a:cs typeface="Times New Roman" panose="02020603050405020304" pitchFamily="18" charset="0"/>
              </a:rPr>
              <a:t>vast </a:t>
            </a:r>
            <a:r>
              <a:rPr lang="en-US" dirty="0" smtClean="0">
                <a:latin typeface="Times New Roman" panose="02020603050405020304" pitchFamily="18" charset="0"/>
                <a:cs typeface="Times New Roman" panose="02020603050405020304" pitchFamily="18" charset="0"/>
              </a:rPr>
              <a:t>Kingdom.</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However, Saudi </a:t>
            </a:r>
            <a:r>
              <a:rPr lang="en-US" dirty="0" smtClean="0">
                <a:latin typeface="Times New Roman" panose="02020603050405020304" pitchFamily="18" charset="0"/>
                <a:cs typeface="Times New Roman" panose="02020603050405020304" pitchFamily="18" charset="0"/>
              </a:rPr>
              <a:t>Arabians experience high </a:t>
            </a:r>
            <a:r>
              <a:rPr lang="en-US" dirty="0">
                <a:latin typeface="Times New Roman" panose="02020603050405020304" pitchFamily="18" charset="0"/>
                <a:cs typeface="Times New Roman" panose="02020603050405020304" pitchFamily="18" charset="0"/>
              </a:rPr>
              <a:t>costs </a:t>
            </a:r>
            <a:r>
              <a:rPr lang="en-US" dirty="0" smtClean="0">
                <a:latin typeface="Times New Roman" panose="02020603050405020304" pitchFamily="18" charset="0"/>
                <a:cs typeface="Times New Roman" panose="02020603050405020304" pitchFamily="18" charset="0"/>
              </a:rPr>
              <a:t>alongside </a:t>
            </a:r>
            <a:r>
              <a:rPr lang="en-US" dirty="0">
                <a:latin typeface="Times New Roman" panose="02020603050405020304" pitchFamily="18" charset="0"/>
                <a:cs typeface="Times New Roman" panose="02020603050405020304" pitchFamily="18" charset="0"/>
              </a:rPr>
              <a:t>concerns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quality </a:t>
            </a:r>
            <a:r>
              <a:rPr lang="en-US" dirty="0" smtClean="0">
                <a:latin typeface="Times New Roman" panose="02020603050405020304" pitchFamily="18" charset="0"/>
                <a:cs typeface="Times New Roman" panose="02020603050405020304" pitchFamily="18" charset="0"/>
              </a:rPr>
              <a:t>care </a:t>
            </a:r>
            <a:r>
              <a:rPr lang="en-US" dirty="0">
                <a:latin typeface="Times New Roman" panose="02020603050405020304" pitchFamily="18" charset="0"/>
                <a:cs typeface="Times New Roman" panose="02020603050405020304" pitchFamily="18" charset="0"/>
              </a:rPr>
              <a:t>in its public </a:t>
            </a:r>
            <a:r>
              <a:rPr lang="en-US" dirty="0" smtClean="0">
                <a:latin typeface="Times New Roman" panose="02020603050405020304" pitchFamily="18" charset="0"/>
                <a:cs typeface="Times New Roman" panose="02020603050405020304" pitchFamily="18" charset="0"/>
              </a:rPr>
              <a:t>facilities (</a:t>
            </a:r>
            <a:r>
              <a:rPr lang="en-US" dirty="0">
                <a:latin typeface="Times New Roman" panose="02020603050405020304" pitchFamily="18" charset="0"/>
                <a:cs typeface="Times New Roman" panose="02020603050405020304" pitchFamily="18" charset="0"/>
              </a:rPr>
              <a:t>El </a:t>
            </a:r>
            <a:r>
              <a:rPr lang="en-US" dirty="0" err="1" smtClean="0">
                <a:latin typeface="Times New Roman" panose="02020603050405020304" pitchFamily="18" charset="0"/>
                <a:cs typeface="Times New Roman" panose="02020603050405020304" pitchFamily="18" charset="0"/>
              </a:rPr>
              <a:t>Bcheraoui</a:t>
            </a:r>
            <a:r>
              <a:rPr lang="en-US" dirty="0" smtClean="0">
                <a:latin typeface="Times New Roman" panose="02020603050405020304" pitchFamily="18" charset="0"/>
                <a:cs typeface="Times New Roman" panose="02020603050405020304" pitchFamily="18" charset="0"/>
              </a:rPr>
              <a:t> et al., 2015).</a:t>
            </a:r>
          </a:p>
          <a:p>
            <a:pPr>
              <a:lnSpc>
                <a:spcPct val="150000"/>
              </a:lnSpc>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482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689789"/>
          </a:xfrm>
        </p:spPr>
        <p:txBody>
          <a:bodyPr>
            <a:normAutofit/>
          </a:bodyPr>
          <a:lstStyle/>
          <a:p>
            <a:r>
              <a:rPr lang="en-US" sz="2800" dirty="0" smtClean="0">
                <a:latin typeface="Times New Roman" panose="02020603050405020304" pitchFamily="18" charset="0"/>
                <a:cs typeface="Times New Roman" panose="02020603050405020304" pitchFamily="18" charset="0"/>
              </a:rPr>
              <a:t>Information Communication Technologies and Electronic Records.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177872"/>
            <a:ext cx="10058400" cy="5238426"/>
          </a:xfrm>
        </p:spPr>
        <p:txBody>
          <a:bodyPr>
            <a:noAutofit/>
          </a:bodyPr>
          <a:lstStyle/>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According to </a:t>
            </a:r>
            <a:r>
              <a:rPr lang="en-US" dirty="0" smtClean="0">
                <a:latin typeface="Times New Roman" panose="02020603050405020304" pitchFamily="18" charset="0"/>
                <a:cs typeface="Times New Roman" panose="02020603050405020304" pitchFamily="18" charset="0"/>
              </a:rPr>
              <a:t>Ferlie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Shortell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(2001), in </a:t>
            </a:r>
            <a:r>
              <a:rPr lang="en-US" dirty="0">
                <a:latin typeface="Times New Roman" panose="02020603050405020304" pitchFamily="18" charset="0"/>
                <a:cs typeface="Times New Roman" panose="02020603050405020304" pitchFamily="18" charset="0"/>
              </a:rPr>
              <a:t>2002, </a:t>
            </a:r>
            <a:r>
              <a:rPr lang="en-US" dirty="0" smtClean="0">
                <a:latin typeface="Times New Roman" panose="02020603050405020304" pitchFamily="18" charset="0"/>
                <a:cs typeface="Times New Roman" panose="02020603050405020304" pitchFamily="18" charset="0"/>
              </a:rPr>
              <a:t>the government of UK unveiled the development </a:t>
            </a:r>
            <a:r>
              <a:rPr lang="en-US" dirty="0">
                <a:latin typeface="Times New Roman" panose="02020603050405020304" pitchFamily="18" charset="0"/>
                <a:cs typeface="Times New Roman" panose="02020603050405020304" pitchFamily="18" charset="0"/>
              </a:rPr>
              <a:t>of the National Programme for Information </a:t>
            </a:r>
            <a:r>
              <a:rPr lang="en-US" dirty="0" smtClean="0">
                <a:latin typeface="Times New Roman" panose="02020603050405020304" pitchFamily="18" charset="0"/>
                <a:cs typeface="Times New Roman" panose="02020603050405020304" pitchFamily="18" charset="0"/>
              </a:rPr>
              <a:t>Technology.</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programme </a:t>
            </a:r>
            <a:r>
              <a:rPr lang="en-US" dirty="0" smtClean="0">
                <a:latin typeface="Times New Roman" panose="02020603050405020304" pitchFamily="18" charset="0"/>
                <a:cs typeface="Times New Roman" panose="02020603050405020304" pitchFamily="18" charset="0"/>
              </a:rPr>
              <a:t>aimed to provide electronic </a:t>
            </a:r>
            <a:r>
              <a:rPr lang="en-US" dirty="0">
                <a:latin typeface="Times New Roman" panose="02020603050405020304" pitchFamily="18" charset="0"/>
                <a:cs typeface="Times New Roman" panose="02020603050405020304" pitchFamily="18" charset="0"/>
              </a:rPr>
              <a:t>health records system </a:t>
            </a:r>
            <a:r>
              <a:rPr lang="en-US" dirty="0" smtClean="0">
                <a:latin typeface="Times New Roman" panose="02020603050405020304" pitchFamily="18" charset="0"/>
                <a:cs typeface="Times New Roman" panose="02020603050405020304" pitchFamily="18" charset="0"/>
              </a:rPr>
              <a:t>with </a:t>
            </a:r>
            <a:r>
              <a:rPr lang="en-US" dirty="0">
                <a:latin typeface="Times New Roman" panose="02020603050405020304" pitchFamily="18" charset="0"/>
                <a:cs typeface="Times New Roman" panose="02020603050405020304" pitchFamily="18" charset="0"/>
              </a:rPr>
              <a:t>patient records from </a:t>
            </a:r>
            <a:r>
              <a:rPr lang="en-US" dirty="0" smtClean="0">
                <a:latin typeface="Times New Roman" panose="02020603050405020304" pitchFamily="18" charset="0"/>
                <a:cs typeface="Times New Roman" panose="02020603050405020304" pitchFamily="18" charset="0"/>
              </a:rPr>
              <a:t>all over the UK.</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2008, Germany </a:t>
            </a:r>
            <a:r>
              <a:rPr lang="en-US" dirty="0">
                <a:latin typeface="Times New Roman" panose="02020603050405020304" pitchFamily="18" charset="0"/>
                <a:cs typeface="Times New Roman" panose="02020603050405020304" pitchFamily="18" charset="0"/>
              </a:rPr>
              <a:t>introduced the electronic health insurance card (</a:t>
            </a:r>
            <a:r>
              <a:rPr lang="en-US" dirty="0" err="1" smtClean="0">
                <a:latin typeface="Times New Roman" panose="02020603050405020304" pitchFamily="18" charset="0"/>
                <a:cs typeface="Times New Roman" panose="02020603050405020304" pitchFamily="18" charset="0"/>
              </a:rPr>
              <a:t>Busse</a:t>
            </a:r>
            <a:r>
              <a:rPr lang="en-US" dirty="0" smtClean="0">
                <a:latin typeface="Times New Roman" panose="02020603050405020304" pitchFamily="18" charset="0"/>
                <a:cs typeface="Times New Roman" panose="02020603050405020304" pitchFamily="18" charset="0"/>
              </a:rPr>
              <a:t> et al., 2004).</a:t>
            </a:r>
          </a:p>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card </a:t>
            </a:r>
            <a:r>
              <a:rPr lang="en-US" dirty="0" smtClean="0">
                <a:latin typeface="Times New Roman" panose="02020603050405020304" pitchFamily="18" charset="0"/>
                <a:cs typeface="Times New Roman" panose="02020603050405020304" pitchFamily="18" charset="0"/>
              </a:rPr>
              <a:t>usually contains </a:t>
            </a:r>
            <a:r>
              <a:rPr lang="en-US" dirty="0">
                <a:latin typeface="Times New Roman" panose="02020603050405020304" pitchFamily="18" charset="0"/>
                <a:cs typeface="Times New Roman" panose="02020603050405020304" pitchFamily="18" charset="0"/>
              </a:rPr>
              <a:t>the patients' </a:t>
            </a:r>
            <a:r>
              <a:rPr lang="en-US" dirty="0" smtClean="0">
                <a:latin typeface="Times New Roman" panose="02020603050405020304" pitchFamily="18" charset="0"/>
                <a:cs typeface="Times New Roman" panose="02020603050405020304" pitchFamily="18" charset="0"/>
              </a:rPr>
              <a:t>comprehensive </a:t>
            </a:r>
            <a:r>
              <a:rPr lang="en-US" dirty="0">
                <a:latin typeface="Times New Roman" panose="02020603050405020304" pitchFamily="18" charset="0"/>
                <a:cs typeface="Times New Roman" panose="02020603050405020304" pitchFamily="18" charset="0"/>
              </a:rPr>
              <a:t>health history in </a:t>
            </a:r>
            <a:r>
              <a:rPr lang="en-US" dirty="0" smtClean="0">
                <a:latin typeface="Times New Roman" panose="02020603050405020304" pitchFamily="18" charset="0"/>
                <a:cs typeface="Times New Roman" panose="02020603050405020304" pitchFamily="18" charset="0"/>
              </a:rPr>
              <a:t>electronic format.</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Saudi is in the process of implementing electronic health  records across its health </a:t>
            </a:r>
            <a:r>
              <a:rPr lang="en-US" dirty="0">
                <a:latin typeface="Times New Roman" panose="02020603050405020304" pitchFamily="18" charset="0"/>
                <a:cs typeface="Times New Roman" panose="02020603050405020304" pitchFamily="18" charset="0"/>
              </a:rPr>
              <a:t>facilities (</a:t>
            </a:r>
            <a:r>
              <a:rPr lang="en-US" dirty="0" err="1" smtClean="0">
                <a:latin typeface="Times New Roman" panose="02020603050405020304" pitchFamily="18" charset="0"/>
                <a:cs typeface="Times New Roman" panose="02020603050405020304" pitchFamily="18" charset="0"/>
              </a:rPr>
              <a:t>Walston</a:t>
            </a:r>
            <a:r>
              <a:rPr lang="en-US" dirty="0" smtClean="0">
                <a:latin typeface="Times New Roman" panose="02020603050405020304" pitchFamily="18" charset="0"/>
                <a:cs typeface="Times New Roman" panose="02020603050405020304" pitchFamily="18" charset="0"/>
              </a:rPr>
              <a:t> et al., 2008).</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automation is expected to help the health practitioners in their work.</a:t>
            </a:r>
          </a:p>
          <a:p>
            <a:pPr>
              <a:lnSpc>
                <a:spcPct val="15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3107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643295"/>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Evidence Based Policy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5924" y="929898"/>
            <a:ext cx="11101112" cy="5190683"/>
          </a:xfrm>
        </p:spPr>
        <p:txBody>
          <a:bodyPr>
            <a:normAutofit/>
          </a:bodyPr>
          <a:lstStyle/>
          <a:p>
            <a:pPr>
              <a:lnSpc>
                <a:spcPct val="15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In UK, health policies are made by separate governments (</a:t>
            </a:r>
            <a:r>
              <a:rPr lang="en-US" dirty="0" smtClean="0">
                <a:latin typeface="Times New Roman" panose="02020603050405020304" pitchFamily="18" charset="0"/>
                <a:cs typeface="Times New Roman" panose="02020603050405020304" pitchFamily="18" charset="0"/>
              </a:rPr>
              <a:t>Ferlie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a:t>
            </a:r>
            <a:r>
              <a:rPr lang="en-US" dirty="0">
                <a:latin typeface="Times New Roman" panose="02020603050405020304" pitchFamily="18" charset="0"/>
                <a:cs typeface="Times New Roman" panose="02020603050405020304" pitchFamily="18" charset="0"/>
              </a:rPr>
              <a:t>Shortell, </a:t>
            </a:r>
            <a:r>
              <a:rPr lang="en-US" dirty="0" smtClean="0">
                <a:latin typeface="Times New Roman" panose="02020603050405020304" pitchFamily="18" charset="0"/>
                <a:cs typeface="Times New Roman" panose="02020603050405020304" pitchFamily="18" charset="0"/>
              </a:rPr>
              <a:t>2001)</a:t>
            </a:r>
            <a:r>
              <a:rPr lang="en-GB" dirty="0" smtClean="0">
                <a:latin typeface="Times New Roman" panose="02020603050405020304" pitchFamily="18" charset="0"/>
                <a:cs typeface="Times New Roman" panose="02020603050405020304" pitchFamily="18" charset="0"/>
              </a:rPr>
              <a:t>.</a:t>
            </a:r>
          </a:p>
          <a:p>
            <a:pPr>
              <a:lnSpc>
                <a:spcPct val="15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Therefore, there are various differences in health care policies.</a:t>
            </a:r>
          </a:p>
          <a:p>
            <a:pPr>
              <a:lnSpc>
                <a:spcPct val="15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Germany implements evidence based policies to facilitate the professionalism of the health professionals (</a:t>
            </a:r>
            <a:r>
              <a:rPr lang="en-US" dirty="0" err="1" smtClean="0">
                <a:latin typeface="Times New Roman" panose="02020603050405020304" pitchFamily="18" charset="0"/>
                <a:cs typeface="Times New Roman" panose="02020603050405020304" pitchFamily="18" charset="0"/>
              </a:rPr>
              <a:t>Busse</a:t>
            </a:r>
            <a:r>
              <a:rPr lang="en-US" dirty="0" smtClean="0">
                <a:latin typeface="Times New Roman" panose="02020603050405020304" pitchFamily="18" charset="0"/>
                <a:cs typeface="Times New Roman" panose="02020603050405020304" pitchFamily="18" charset="0"/>
              </a:rPr>
              <a:t> et al., 2004)</a:t>
            </a:r>
            <a:r>
              <a:rPr lang="en-GB" dirty="0" smtClean="0">
                <a:latin typeface="Times New Roman" panose="02020603050405020304" pitchFamily="18" charset="0"/>
                <a:cs typeface="Times New Roman" panose="02020603050405020304" pitchFamily="18" charset="0"/>
              </a:rPr>
              <a:t>.</a:t>
            </a:r>
          </a:p>
          <a:p>
            <a:pPr>
              <a:lnSpc>
                <a:spcPct val="15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In Saudi, policies are being implemented in line with the growing needs in their health care system. </a:t>
            </a:r>
          </a:p>
          <a:p>
            <a:pPr>
              <a:lnSpc>
                <a:spcPct val="15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The ministry of health of Saudi strives to invest more in preventive care as it has realized the increasing number of lifestyle diseases might pose a challenge in the future </a:t>
            </a:r>
            <a:r>
              <a:rPr lang="en-US" dirty="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Walston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et al., </a:t>
            </a:r>
            <a:r>
              <a:rPr lang="en-US" dirty="0">
                <a:latin typeface="Times New Roman" panose="02020603050405020304" pitchFamily="18" charset="0"/>
                <a:cs typeface="Times New Roman" panose="02020603050405020304" pitchFamily="18" charset="0"/>
              </a:rPr>
              <a:t>2008</a:t>
            </a:r>
            <a:r>
              <a:rPr lang="en-US" dirty="0" smtClean="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81732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519309"/>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Future Challenges For Saudi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960895"/>
            <a:ext cx="10058400" cy="4908199"/>
          </a:xfrm>
        </p:spPr>
        <p:txBody>
          <a:bodyPr>
            <a:normAutofit/>
          </a:bodyPr>
          <a:lstStyle/>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Managing and financing health services.</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Too much focus on curative services over preventive services. (</a:t>
            </a:r>
            <a:r>
              <a:rPr lang="en-US" dirty="0">
                <a:latin typeface="Times New Roman" panose="02020603050405020304" pitchFamily="18" charset="0"/>
                <a:cs typeface="Times New Roman" panose="02020603050405020304" pitchFamily="18" charset="0"/>
              </a:rPr>
              <a:t>El </a:t>
            </a:r>
            <a:r>
              <a:rPr lang="en-US" dirty="0" err="1" smtClean="0">
                <a:latin typeface="Times New Roman" panose="02020603050405020304" pitchFamily="18" charset="0"/>
                <a:cs typeface="Times New Roman" panose="02020603050405020304" pitchFamily="18" charset="0"/>
              </a:rPr>
              <a:t>Bcheraoui</a:t>
            </a:r>
            <a:r>
              <a:rPr lang="en-US" dirty="0" smtClean="0">
                <a:latin typeface="Times New Roman" panose="02020603050405020304" pitchFamily="18" charset="0"/>
                <a:cs typeface="Times New Roman" panose="02020603050405020304" pitchFamily="18" charset="0"/>
              </a:rPr>
              <a:t> et al., 2015).</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Development of Saudi manpower (</a:t>
            </a:r>
            <a:r>
              <a:rPr lang="en-US" dirty="0" err="1" smtClean="0">
                <a:latin typeface="Times New Roman" panose="02020603050405020304" pitchFamily="18" charset="0"/>
                <a:cs typeface="Times New Roman" panose="02020603050405020304" pitchFamily="18" charset="0"/>
              </a:rPr>
              <a:t>Walston</a:t>
            </a:r>
            <a:r>
              <a:rPr lang="en-US" dirty="0" smtClean="0">
                <a:latin typeface="Times New Roman" panose="02020603050405020304" pitchFamily="18" charset="0"/>
                <a:cs typeface="Times New Roman" panose="02020603050405020304" pitchFamily="18" charset="0"/>
              </a:rPr>
              <a:t> et al., 2008).</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Health development strategies of the kingdom.</a:t>
            </a:r>
          </a:p>
          <a:p>
            <a:pPr>
              <a:lnSpc>
                <a:spcPct val="150000"/>
              </a:lnSpc>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7543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6775"/>
          </a:xfrm>
        </p:spPr>
        <p:txBody>
          <a:bodyPr>
            <a:normAutofit fontScale="90000"/>
          </a:bodyPr>
          <a:lstStyle/>
          <a:p>
            <a:pPr algn="ctr"/>
            <a:r>
              <a:rPr lang="en-US" dirty="0"/>
              <a:t/>
            </a:r>
            <a:br>
              <a:rPr lang="en-US" dirty="0"/>
            </a:br>
            <a:r>
              <a:rPr lang="en-US" b="1" dirty="0" smtClean="0"/>
              <a:t> </a:t>
            </a:r>
            <a:r>
              <a:rPr lang="en-US" dirty="0"/>
              <a:t/>
            </a:r>
            <a:br>
              <a:rPr lang="en-US" dirty="0"/>
            </a:br>
            <a:r>
              <a:rPr lang="en-US" sz="3100" dirty="0">
                <a:latin typeface="Times New Roman" panose="02020603050405020304" pitchFamily="18" charset="0"/>
                <a:cs typeface="Times New Roman" panose="02020603050405020304" pitchFamily="18" charset="0"/>
              </a:rPr>
              <a:t>C</a:t>
            </a:r>
            <a:r>
              <a:rPr lang="en-US" sz="3100" dirty="0" smtClean="0">
                <a:latin typeface="Times New Roman" panose="02020603050405020304" pitchFamily="18" charset="0"/>
                <a:cs typeface="Times New Roman" panose="02020603050405020304" pitchFamily="18" charset="0"/>
              </a:rPr>
              <a:t>onclusion</a:t>
            </a:r>
            <a:endParaRPr lang="en-GB" sz="31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7469" y="1385887"/>
            <a:ext cx="10515600" cy="5129213"/>
          </a:xfrm>
        </p:spPr>
        <p:txBody>
          <a:bodyPr>
            <a:noAutofit/>
          </a:bodyPr>
          <a:lstStyle/>
          <a:p>
            <a:pPr>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UK health care is one of the best in the developed countries although it might be facing some challenges like long wait </a:t>
            </a:r>
            <a:r>
              <a:rPr lang="en-US" dirty="0">
                <a:latin typeface="Times New Roman" panose="02020603050405020304" pitchFamily="18" charset="0"/>
                <a:cs typeface="Times New Roman" panose="02020603050405020304" pitchFamily="18" charset="0"/>
              </a:rPr>
              <a:t>times (Ferlie &amp; Shortell, 2001). </a:t>
            </a:r>
            <a:r>
              <a:rPr lang="en-US" dirty="0" smtClean="0">
                <a:latin typeface="Times New Roman" panose="02020603050405020304" pitchFamily="18" charset="0"/>
                <a:cs typeface="Times New Roman" panose="02020603050405020304" pitchFamily="18" charset="0"/>
              </a:rPr>
              <a:t>The health care system also needs to be uniformed.</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German health care is also one of the best with its comprehensive health cover.</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However, the </a:t>
            </a:r>
            <a:r>
              <a:rPr lang="en-US" dirty="0">
                <a:latin typeface="Times New Roman" panose="02020603050405020304" pitchFamily="18" charset="0"/>
                <a:cs typeface="Times New Roman" panose="02020603050405020304" pitchFamily="18" charset="0"/>
              </a:rPr>
              <a:t>need for highly </a:t>
            </a:r>
            <a:r>
              <a:rPr lang="en-US" dirty="0" smtClean="0">
                <a:latin typeface="Times New Roman" panose="02020603050405020304" pitchFamily="18" charset="0"/>
                <a:cs typeface="Times New Roman" panose="02020603050405020304" pitchFamily="18" charset="0"/>
              </a:rPr>
              <a:t>competent nursing and medical care is on the rise, an aging society continues to rise and there is acceleration in medical innovations to keep up </a:t>
            </a:r>
            <a:r>
              <a:rPr lang="en-US" dirty="0">
                <a:latin typeface="Times New Roman" panose="02020603050405020304" pitchFamily="18" charset="0"/>
                <a:cs typeface="Times New Roman" panose="02020603050405020304" pitchFamily="18" charset="0"/>
              </a:rPr>
              <a:t>with (</a:t>
            </a:r>
            <a:r>
              <a:rPr lang="en-US" dirty="0" err="1">
                <a:latin typeface="Times New Roman" panose="02020603050405020304" pitchFamily="18" charset="0"/>
                <a:cs typeface="Times New Roman" panose="02020603050405020304" pitchFamily="18" charset="0"/>
              </a:rPr>
              <a:t>Busse</a:t>
            </a:r>
            <a:r>
              <a:rPr lang="en-US" dirty="0">
                <a:latin typeface="Times New Roman" panose="02020603050405020304" pitchFamily="18" charset="0"/>
                <a:cs typeface="Times New Roman" panose="02020603050405020304" pitchFamily="18" charset="0"/>
              </a:rPr>
              <a:t> et al., 2004). </a:t>
            </a:r>
          </a:p>
          <a:p>
            <a:pPr>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Health </a:t>
            </a:r>
            <a:r>
              <a:rPr lang="en-US" dirty="0">
                <a:latin typeface="Times New Roman" panose="02020603050405020304" pitchFamily="18" charset="0"/>
                <a:cs typeface="Times New Roman" panose="02020603050405020304" pitchFamily="18" charset="0"/>
              </a:rPr>
              <a:t>care </a:t>
            </a: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Saudi Arabia has </a:t>
            </a:r>
            <a:r>
              <a:rPr lang="en-US" dirty="0" smtClean="0">
                <a:latin typeface="Times New Roman" panose="02020603050405020304" pitchFamily="18" charset="0"/>
                <a:cs typeface="Times New Roman" panose="02020603050405020304" pitchFamily="18" charset="0"/>
              </a:rPr>
              <a:t>changed </a:t>
            </a: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health course of </a:t>
            </a: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nation </a:t>
            </a:r>
            <a:r>
              <a:rPr lang="en-US" dirty="0">
                <a:latin typeface="Times New Roman" panose="02020603050405020304" pitchFamily="18" charset="0"/>
                <a:cs typeface="Times New Roman" panose="02020603050405020304" pitchFamily="18" charset="0"/>
              </a:rPr>
              <a:t>in a very </a:t>
            </a:r>
            <a:r>
              <a:rPr lang="en-US" dirty="0" smtClean="0">
                <a:latin typeface="Times New Roman" panose="02020603050405020304" pitchFamily="18" charset="0"/>
                <a:cs typeface="Times New Roman" panose="02020603050405020304" pitchFamily="18" charset="0"/>
              </a:rPr>
              <a:t>encouraging way. However, according to </a:t>
            </a:r>
            <a:r>
              <a:rPr lang="en-US" dirty="0" err="1" smtClean="0">
                <a:latin typeface="Times New Roman" panose="02020603050405020304" pitchFamily="18" charset="0"/>
                <a:cs typeface="Times New Roman" panose="02020603050405020304" pitchFamily="18" charset="0"/>
              </a:rPr>
              <a:t>Walston</a:t>
            </a:r>
            <a:r>
              <a:rPr lang="en-US" dirty="0" smtClean="0">
                <a:latin typeface="Times New Roman" panose="02020603050405020304" pitchFamily="18" charset="0"/>
                <a:cs typeface="Times New Roman" panose="02020603050405020304" pitchFamily="18" charset="0"/>
              </a:rPr>
              <a:t> et al (2008),  previous </a:t>
            </a:r>
            <a:r>
              <a:rPr lang="en-US" dirty="0">
                <a:latin typeface="Times New Roman" panose="02020603050405020304" pitchFamily="18" charset="0"/>
                <a:cs typeface="Times New Roman" panose="02020603050405020304" pitchFamily="18" charset="0"/>
              </a:rPr>
              <a:t>health </a:t>
            </a:r>
            <a:r>
              <a:rPr lang="en-US" dirty="0" smtClean="0">
                <a:latin typeface="Times New Roman" panose="02020603050405020304" pitchFamily="18" charset="0"/>
                <a:cs typeface="Times New Roman" panose="02020603050405020304" pitchFamily="18" charset="0"/>
              </a:rPr>
              <a:t>strategies </a:t>
            </a:r>
            <a:r>
              <a:rPr lang="en-US" dirty="0">
                <a:latin typeface="Times New Roman" panose="02020603050405020304" pitchFamily="18" charset="0"/>
                <a:cs typeface="Times New Roman" panose="02020603050405020304" pitchFamily="18" charset="0"/>
              </a:rPr>
              <a:t>established </a:t>
            </a:r>
            <a:r>
              <a:rPr lang="en-US" dirty="0" smtClean="0">
                <a:latin typeface="Times New Roman" panose="02020603050405020304" pitchFamily="18" charset="0"/>
                <a:cs typeface="Times New Roman" panose="02020603050405020304" pitchFamily="18" charset="0"/>
              </a:rPr>
              <a:t>a lot </a:t>
            </a:r>
            <a:r>
              <a:rPr lang="en-US" dirty="0">
                <a:latin typeface="Times New Roman" panose="02020603050405020304" pitchFamily="18" charset="0"/>
                <a:cs typeface="Times New Roman" panose="02020603050405020304" pitchFamily="18" charset="0"/>
              </a:rPr>
              <a:t>of the </a:t>
            </a:r>
            <a:r>
              <a:rPr lang="en-US" dirty="0" smtClean="0">
                <a:latin typeface="Times New Roman" panose="02020603050405020304" pitchFamily="18" charset="0"/>
                <a:cs typeface="Times New Roman" panose="02020603050405020304" pitchFamily="18" charset="0"/>
              </a:rPr>
              <a:t>organization </a:t>
            </a:r>
            <a:r>
              <a:rPr lang="en-US" dirty="0">
                <a:latin typeface="Times New Roman" panose="02020603050405020304" pitchFamily="18" charset="0"/>
                <a:cs typeface="Times New Roman" panose="02020603050405020304" pitchFamily="18" charset="0"/>
              </a:rPr>
              <a:t>for the health services with </a:t>
            </a:r>
            <a:r>
              <a:rPr lang="en-US" dirty="0" smtClean="0">
                <a:latin typeface="Times New Roman" panose="02020603050405020304" pitchFamily="18" charset="0"/>
                <a:cs typeface="Times New Roman" panose="02020603050405020304" pitchFamily="18" charset="0"/>
              </a:rPr>
              <a:t>significant results.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6328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627797"/>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References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1022888"/>
            <a:ext cx="10058400" cy="4846206"/>
          </a:xfrm>
        </p:spPr>
        <p:txBody>
          <a:bodyPr>
            <a:normAutofit/>
          </a:bodyPr>
          <a:lstStyle/>
          <a:p>
            <a:r>
              <a:rPr lang="en-US" dirty="0"/>
              <a:t>Busse, R., Riesberg, A., &amp; World Health Organization. (2004). </a:t>
            </a:r>
            <a:r>
              <a:rPr lang="en-US" i="1" dirty="0"/>
              <a:t>Health care systems in transition: Germany</a:t>
            </a:r>
            <a:r>
              <a:rPr lang="en-US" dirty="0"/>
              <a:t> (No. EUR/04/5046928). Copenhagen: WHO Regional Office for Europe</a:t>
            </a:r>
            <a:r>
              <a:rPr lang="en-US" dirty="0" smtClean="0"/>
              <a:t>.</a:t>
            </a:r>
          </a:p>
          <a:p>
            <a:r>
              <a:rPr lang="en-US" dirty="0" smtClean="0"/>
              <a:t>El </a:t>
            </a:r>
            <a:r>
              <a:rPr lang="en-US" dirty="0"/>
              <a:t>Bcheraoui, C., Tuffaha, M., Daoud, F., Kravitz, H., AlMazroa, M. A., Al Saeedi, M., Memish, Z. A., Basulaiman, M., Al Rabeeah, A. A., … Mokdad, A. H. (2015). Access and barriers to healthcare in the Kingdom of Saudi Arabia, 2013: findings from a national multistage survey. </a:t>
            </a:r>
            <a:r>
              <a:rPr lang="en-US" i="1" dirty="0"/>
              <a:t>BMJ open</a:t>
            </a:r>
            <a:r>
              <a:rPr lang="en-US" dirty="0"/>
              <a:t>, </a:t>
            </a:r>
            <a:r>
              <a:rPr lang="en-US" i="1" dirty="0"/>
              <a:t>5</a:t>
            </a:r>
            <a:r>
              <a:rPr lang="en-US" dirty="0"/>
              <a:t>(6), e007801. </a:t>
            </a:r>
            <a:r>
              <a:rPr lang="en-US" dirty="0" smtClean="0"/>
              <a:t>doi:10.1136/bmjopen-2015-007801</a:t>
            </a:r>
          </a:p>
          <a:p>
            <a:r>
              <a:rPr lang="en-US" dirty="0"/>
              <a:t>Ferlie, E. B., &amp; Shortell, S. M. (2001). Improving the quality of health care in the United Kingdom and the United States: a framework for change. </a:t>
            </a:r>
            <a:r>
              <a:rPr lang="en-US" i="1" dirty="0"/>
              <a:t>The Milbank Quarterly</a:t>
            </a:r>
            <a:r>
              <a:rPr lang="en-US" dirty="0"/>
              <a:t>, </a:t>
            </a:r>
            <a:r>
              <a:rPr lang="en-US" i="1" dirty="0"/>
              <a:t>79</a:t>
            </a:r>
            <a:r>
              <a:rPr lang="en-US" dirty="0"/>
              <a:t>(2), 281-315</a:t>
            </a:r>
            <a:r>
              <a:rPr lang="en-US" dirty="0" smtClean="0"/>
              <a:t>.</a:t>
            </a:r>
          </a:p>
          <a:p>
            <a:r>
              <a:rPr lang="en-US" dirty="0"/>
              <a:t>Walston, S., Al-Harbi, Y., &amp; Al-Omar, B. (2008). The changing face of healthcare in Saudi Arabia. </a:t>
            </a:r>
            <a:r>
              <a:rPr lang="en-US" i="1" dirty="0"/>
              <a:t>Annals of Saudi medicine</a:t>
            </a:r>
            <a:r>
              <a:rPr lang="en-US" dirty="0"/>
              <a:t>, </a:t>
            </a:r>
            <a:r>
              <a:rPr lang="en-US" i="1" dirty="0"/>
              <a:t>28</a:t>
            </a:r>
            <a:r>
              <a:rPr lang="en-US" dirty="0"/>
              <a:t>(4), 243-50. </a:t>
            </a:r>
          </a:p>
        </p:txBody>
      </p:sp>
    </p:spTree>
    <p:extLst>
      <p:ext uri="{BB962C8B-B14F-4D97-AF65-F5344CB8AC3E}">
        <p14:creationId xmlns:p14="http://schemas.microsoft.com/office/powerpoint/2010/main" val="1096198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565</TotalTime>
  <Words>2527</Words>
  <Application>Microsoft Office PowerPoint</Application>
  <PresentationFormat>Widescreen</PresentationFormat>
  <Paragraphs>89</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Times New Roman</vt:lpstr>
      <vt:lpstr>Wingdings</vt:lpstr>
      <vt:lpstr>Retrospect</vt:lpstr>
      <vt:lpstr>Healthcare systems of UK, Germany and Saudi </vt:lpstr>
      <vt:lpstr>Introduction </vt:lpstr>
      <vt:lpstr>Governance and Regulation</vt:lpstr>
      <vt:lpstr>Equitability and Patient Centered Services</vt:lpstr>
      <vt:lpstr>Preventive Care</vt:lpstr>
      <vt:lpstr>Preventive Care Continuation </vt:lpstr>
      <vt:lpstr>Access To Affordable Care</vt:lpstr>
      <vt:lpstr>Information Communication Technologies and Electronic Records.</vt:lpstr>
      <vt:lpstr>Evidence Based Policy</vt:lpstr>
      <vt:lpstr>Future Challenges For Saudi </vt:lpstr>
      <vt:lpstr>   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Symo</dc:creator>
  <cp:lastModifiedBy>NOBERT</cp:lastModifiedBy>
  <cp:revision>169</cp:revision>
  <dcterms:created xsi:type="dcterms:W3CDTF">2017-06-21T17:19:00Z</dcterms:created>
  <dcterms:modified xsi:type="dcterms:W3CDTF">2018-11-12T16:05:49Z</dcterms:modified>
</cp:coreProperties>
</file>